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0"/>
  </p:notesMasterIdLst>
  <p:sldIdLst>
    <p:sldId id="256" r:id="rId2"/>
    <p:sldId id="258" r:id="rId3"/>
    <p:sldId id="259" r:id="rId4"/>
    <p:sldId id="263" r:id="rId5"/>
    <p:sldId id="262" r:id="rId6"/>
    <p:sldId id="261" r:id="rId7"/>
    <p:sldId id="280" r:id="rId8"/>
    <p:sldId id="279" r:id="rId9"/>
    <p:sldId id="323"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4" r:id="rId27"/>
    <p:sldId id="284" r:id="rId28"/>
    <p:sldId id="325" r:id="rId29"/>
  </p:sldIdLst>
  <p:sldSz cx="9144000" cy="5143500" type="screen16x9"/>
  <p:notesSz cx="6858000" cy="9144000"/>
  <p:embeddedFontLst>
    <p:embeddedFont>
      <p:font typeface="Nanum Gothic Coding" panose="020B0604020202020204" charset="-127"/>
      <p:regular r:id="rId31"/>
      <p:bold r:id="rId32"/>
    </p:embeddedFont>
    <p:embeddedFont>
      <p:font typeface="Bebas Neue" panose="020B0606020202050201" pitchFamily="34" charset="0"/>
      <p:regular r:id="rId33"/>
    </p:embeddedFont>
    <p:embeddedFont>
      <p:font typeface="Nunito Light" pitchFamily="2" charset="0"/>
      <p:regular r:id="rId34"/>
      <p:italic r:id="rId35"/>
    </p:embeddedFont>
    <p:embeddedFont>
      <p:font typeface="Teko Medium"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40AC0D-1660-4D2F-8455-CBC76B629115}">
  <a:tblStyle styleId="{3040AC0D-1660-4D2F-8455-CBC76B6291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94660"/>
  </p:normalViewPr>
  <p:slideViewPr>
    <p:cSldViewPr snapToGrid="0">
      <p:cViewPr>
        <p:scale>
          <a:sx n="52" d="100"/>
          <a:sy n="52" d="100"/>
        </p:scale>
        <p:origin x="1556" y="6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175ba4a169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175ba4a169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340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724a2348e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724a2348e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5ba4a169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5ba4a16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24a2348e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724a2348e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5ba4a169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5ba4a16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7695aa47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7695aa47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75ba4a169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75ba4a169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175ba4a169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175ba4a169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1"/>
          <p:cNvSpPr txBox="1">
            <a:spLocks noGrp="1"/>
          </p:cNvSpPr>
          <p:nvPr>
            <p:ph type="subTitle" idx="1"/>
          </p:nvPr>
        </p:nvSpPr>
        <p:spPr>
          <a:xfrm>
            <a:off x="720000" y="2111475"/>
            <a:ext cx="2641500" cy="23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9"/>
        <p:cNvGrpSpPr/>
        <p:nvPr/>
      </p:nvGrpSpPr>
      <p:grpSpPr>
        <a:xfrm>
          <a:off x="0" y="0"/>
          <a:ext cx="0" cy="0"/>
          <a:chOff x="0" y="0"/>
          <a:chExt cx="0" cy="0"/>
        </a:xfrm>
      </p:grpSpPr>
      <p:pic>
        <p:nvPicPr>
          <p:cNvPr id="110" name="Google Shape;110;p23"/>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111" name="Google Shape;111;p23"/>
          <p:cNvSpPr txBox="1">
            <a:spLocks noGrp="1"/>
          </p:cNvSpPr>
          <p:nvPr>
            <p:ph type="subTitle" idx="1"/>
          </p:nvPr>
        </p:nvSpPr>
        <p:spPr>
          <a:xfrm>
            <a:off x="7200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23"/>
          <p:cNvSpPr txBox="1">
            <a:spLocks noGrp="1"/>
          </p:cNvSpPr>
          <p:nvPr>
            <p:ph type="subTitle" idx="2"/>
          </p:nvPr>
        </p:nvSpPr>
        <p:spPr>
          <a:xfrm>
            <a:off x="7200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3"/>
          <p:cNvSpPr txBox="1">
            <a:spLocks noGrp="1"/>
          </p:cNvSpPr>
          <p:nvPr>
            <p:ph type="subTitle" idx="3"/>
          </p:nvPr>
        </p:nvSpPr>
        <p:spPr>
          <a:xfrm>
            <a:off x="34038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3"/>
          <p:cNvSpPr txBox="1">
            <a:spLocks noGrp="1"/>
          </p:cNvSpPr>
          <p:nvPr>
            <p:ph type="subTitle" idx="4"/>
          </p:nvPr>
        </p:nvSpPr>
        <p:spPr>
          <a:xfrm>
            <a:off x="60876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Teko Medium"/>
                <a:ea typeface="Teko Medium"/>
                <a:cs typeface="Teko Medium"/>
                <a:sym typeface="Teko Medium"/>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 name="Google Shape;116;p23"/>
          <p:cNvSpPr txBox="1">
            <a:spLocks noGrp="1"/>
          </p:cNvSpPr>
          <p:nvPr>
            <p:ph type="subTitle" idx="5"/>
          </p:nvPr>
        </p:nvSpPr>
        <p:spPr>
          <a:xfrm>
            <a:off x="34038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23"/>
          <p:cNvSpPr txBox="1">
            <a:spLocks noGrp="1"/>
          </p:cNvSpPr>
          <p:nvPr>
            <p:ph type="subTitle" idx="6"/>
          </p:nvPr>
        </p:nvSpPr>
        <p:spPr>
          <a:xfrm>
            <a:off x="60876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7"/>
        <p:cNvGrpSpPr/>
        <p:nvPr/>
      </p:nvGrpSpPr>
      <p:grpSpPr>
        <a:xfrm>
          <a:off x="0" y="0"/>
          <a:ext cx="0" cy="0"/>
          <a:chOff x="0" y="0"/>
          <a:chExt cx="0" cy="0"/>
        </a:xfrm>
      </p:grpSpPr>
      <p:pic>
        <p:nvPicPr>
          <p:cNvPr id="128" name="Google Shape;128;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9" name="Google Shape;129;p25"/>
          <p:cNvSpPr txBox="1">
            <a:spLocks noGrp="1"/>
          </p:cNvSpPr>
          <p:nvPr>
            <p:ph type="subTitle" idx="1"/>
          </p:nvPr>
        </p:nvSpPr>
        <p:spPr>
          <a:xfrm>
            <a:off x="720000" y="1555975"/>
            <a:ext cx="2867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a:endParaRPr/>
          </a:p>
        </p:txBody>
      </p:sp>
      <p:sp>
        <p:nvSpPr>
          <p:cNvPr id="130" name="Google Shape;130;p25"/>
          <p:cNvSpPr txBox="1">
            <a:spLocks noGrp="1"/>
          </p:cNvSpPr>
          <p:nvPr>
            <p:ph type="subTitle" idx="2"/>
          </p:nvPr>
        </p:nvSpPr>
        <p:spPr>
          <a:xfrm>
            <a:off x="720000" y="2128675"/>
            <a:ext cx="2867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5"/>
          <p:cNvSpPr txBox="1">
            <a:spLocks noGrp="1"/>
          </p:cNvSpPr>
          <p:nvPr>
            <p:ph type="subTitle" idx="3"/>
          </p:nvPr>
        </p:nvSpPr>
        <p:spPr>
          <a:xfrm>
            <a:off x="5556902" y="2128675"/>
            <a:ext cx="2867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5"/>
          <p:cNvSpPr txBox="1">
            <a:spLocks noGrp="1"/>
          </p:cNvSpPr>
          <p:nvPr>
            <p:ph type="subTitle" idx="4"/>
          </p:nvPr>
        </p:nvSpPr>
        <p:spPr>
          <a:xfrm>
            <a:off x="720000" y="3803375"/>
            <a:ext cx="2867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5"/>
          <p:cNvSpPr txBox="1">
            <a:spLocks noGrp="1"/>
          </p:cNvSpPr>
          <p:nvPr>
            <p:ph type="subTitle" idx="5"/>
          </p:nvPr>
        </p:nvSpPr>
        <p:spPr>
          <a:xfrm>
            <a:off x="5556902" y="3803375"/>
            <a:ext cx="2867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25"/>
          <p:cNvSpPr txBox="1">
            <a:spLocks noGrp="1"/>
          </p:cNvSpPr>
          <p:nvPr>
            <p:ph type="subTitle" idx="6"/>
          </p:nvPr>
        </p:nvSpPr>
        <p:spPr>
          <a:xfrm>
            <a:off x="720000" y="3230675"/>
            <a:ext cx="2867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a:endParaRPr/>
          </a:p>
        </p:txBody>
      </p:sp>
      <p:sp>
        <p:nvSpPr>
          <p:cNvPr id="136" name="Google Shape;136;p25"/>
          <p:cNvSpPr txBox="1">
            <a:spLocks noGrp="1"/>
          </p:cNvSpPr>
          <p:nvPr>
            <p:ph type="subTitle" idx="7"/>
          </p:nvPr>
        </p:nvSpPr>
        <p:spPr>
          <a:xfrm>
            <a:off x="5556900" y="1555975"/>
            <a:ext cx="2867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a:endParaRPr/>
          </a:p>
        </p:txBody>
      </p:sp>
      <p:sp>
        <p:nvSpPr>
          <p:cNvPr id="137" name="Google Shape;137;p25"/>
          <p:cNvSpPr txBox="1">
            <a:spLocks noGrp="1"/>
          </p:cNvSpPr>
          <p:nvPr>
            <p:ph type="subTitle" idx="8"/>
          </p:nvPr>
        </p:nvSpPr>
        <p:spPr>
          <a:xfrm>
            <a:off x="5556900" y="3230675"/>
            <a:ext cx="2867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Teko Medium"/>
                <a:ea typeface="Teko Medium"/>
                <a:cs typeface="Teko Medium"/>
                <a:sym typeface="Teko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073475" y="1337825"/>
            <a:ext cx="1887600" cy="8418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100">
                <a:latin typeface="Teko Medium"/>
                <a:ea typeface="Teko Medium"/>
                <a:cs typeface="Teko Medium"/>
                <a:sym typeface="Tek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77025" y="3132175"/>
            <a:ext cx="3280500" cy="6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965475"/>
            <a:ext cx="7242900" cy="364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90000"/>
          </a:blip>
          <a:src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720000" y="445025"/>
            <a:ext cx="2868300" cy="118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628225"/>
            <a:ext cx="3852000" cy="29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100">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3"/>
          <p:cNvSpPr txBox="1">
            <a:spLocks noGrp="1"/>
          </p:cNvSpPr>
          <p:nvPr>
            <p:ph type="title" hasCustomPrompt="1"/>
          </p:nvPr>
        </p:nvSpPr>
        <p:spPr>
          <a:xfrm>
            <a:off x="95567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1629475" y="152715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13"/>
          <p:cNvSpPr txBox="1">
            <a:spLocks noGrp="1"/>
          </p:cNvSpPr>
          <p:nvPr>
            <p:ph type="subTitle" idx="3"/>
          </p:nvPr>
        </p:nvSpPr>
        <p:spPr>
          <a:xfrm>
            <a:off x="1629475" y="122865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title" idx="4" hasCustomPrompt="1"/>
          </p:nvPr>
        </p:nvSpPr>
        <p:spPr>
          <a:xfrm>
            <a:off x="95567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1629475" y="2766775"/>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1629475" y="2468275"/>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7" hasCustomPrompt="1"/>
          </p:nvPr>
        </p:nvSpPr>
        <p:spPr>
          <a:xfrm>
            <a:off x="95567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subTitle" idx="8"/>
          </p:nvPr>
        </p:nvSpPr>
        <p:spPr>
          <a:xfrm>
            <a:off x="1629475" y="400640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9"/>
          </p:nvPr>
        </p:nvSpPr>
        <p:spPr>
          <a:xfrm>
            <a:off x="1629475" y="370790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title" idx="13" hasCustomPrompt="1"/>
          </p:nvPr>
        </p:nvSpPr>
        <p:spPr>
          <a:xfrm flipH="1">
            <a:off x="761802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14"/>
          </p:nvPr>
        </p:nvSpPr>
        <p:spPr>
          <a:xfrm flipH="1">
            <a:off x="5025125" y="152715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15"/>
          </p:nvPr>
        </p:nvSpPr>
        <p:spPr>
          <a:xfrm flipH="1">
            <a:off x="5025125" y="122865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title" idx="16" hasCustomPrompt="1"/>
          </p:nvPr>
        </p:nvSpPr>
        <p:spPr>
          <a:xfrm flipH="1">
            <a:off x="761802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subTitle" idx="17"/>
          </p:nvPr>
        </p:nvSpPr>
        <p:spPr>
          <a:xfrm flipH="1">
            <a:off x="5025125" y="2766775"/>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8"/>
          </p:nvPr>
        </p:nvSpPr>
        <p:spPr>
          <a:xfrm flipH="1">
            <a:off x="5025125" y="2468275"/>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title" idx="19" hasCustomPrompt="1"/>
          </p:nvPr>
        </p:nvSpPr>
        <p:spPr>
          <a:xfrm flipH="1">
            <a:off x="761802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20"/>
          </p:nvPr>
        </p:nvSpPr>
        <p:spPr>
          <a:xfrm flipH="1">
            <a:off x="5025125" y="400640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21"/>
          </p:nvPr>
        </p:nvSpPr>
        <p:spPr>
          <a:xfrm flipH="1">
            <a:off x="5025125" y="370790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body" idx="1"/>
          </p:nvPr>
        </p:nvSpPr>
        <p:spPr>
          <a:xfrm>
            <a:off x="720000" y="965475"/>
            <a:ext cx="7704000" cy="364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80">
          <a:fgClr>
            <a:srgbClr val="002060"/>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5" r:id="rId9"/>
    <p:sldLayoutId id="2147483667" r:id="rId10"/>
    <p:sldLayoutId id="2147483669" r:id="rId11"/>
    <p:sldLayoutId id="2147483671"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slide" Target="slide18.xml"/><Relationship Id="rId26" Type="http://schemas.openxmlformats.org/officeDocument/2006/relationships/slide" Target="slide22.xml"/><Relationship Id="rId3" Type="http://schemas.microsoft.com/office/2007/relationships/hdphoto" Target="../media/hdphoto1.wdp"/><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slide" Target="slide15.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slide" Target="slide17.xml"/><Relationship Id="rId20" Type="http://schemas.openxmlformats.org/officeDocument/2006/relationships/slide" Target="slide19.xml"/><Relationship Id="rId29"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15.png"/><Relationship Id="rId24" Type="http://schemas.openxmlformats.org/officeDocument/2006/relationships/slide" Target="slide21.xml"/><Relationship Id="rId32" Type="http://schemas.openxmlformats.org/officeDocument/2006/relationships/slide" Target="slide25.xml"/><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slide" Target="slide24.xml"/><Relationship Id="rId10" Type="http://schemas.openxmlformats.org/officeDocument/2006/relationships/slide" Target="slide14.xml"/><Relationship Id="rId19" Type="http://schemas.openxmlformats.org/officeDocument/2006/relationships/image" Target="../media/image19.png"/><Relationship Id="rId31" Type="http://schemas.openxmlformats.org/officeDocument/2006/relationships/image" Target="../media/image25.png"/><Relationship Id="rId4" Type="http://schemas.openxmlformats.org/officeDocument/2006/relationships/slide" Target="slide11.xml"/><Relationship Id="rId9" Type="http://schemas.openxmlformats.org/officeDocument/2006/relationships/image" Target="../media/image14.png"/><Relationship Id="rId14" Type="http://schemas.openxmlformats.org/officeDocument/2006/relationships/slide" Target="slide16.xml"/><Relationship Id="rId22" Type="http://schemas.openxmlformats.org/officeDocument/2006/relationships/slide" Target="slide20.xml"/><Relationship Id="rId27" Type="http://schemas.openxmlformats.org/officeDocument/2006/relationships/image" Target="../media/image23.png"/><Relationship Id="rId30" Type="http://schemas.openxmlformats.org/officeDocument/2006/relationships/slide" Target="slide23.xml"/><Relationship Id="rId8"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28.pn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cloud.google.com/learn/what-is-artificial-intelligence?hl=es-419"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effectLst>
                  <a:outerShdw blurRad="38100" dist="38100" dir="2700000" algn="tl">
                    <a:srgbClr val="000000">
                      <a:alpha val="43137"/>
                    </a:srgbClr>
                  </a:outerShdw>
                </a:effectLst>
              </a:rPr>
              <a:t>Inteligencia Artificial</a:t>
            </a:r>
            <a:endParaRPr sz="6100" dirty="0">
              <a:effectLst>
                <a:outerShdw blurRad="38100" dist="38100" dir="2700000" algn="tl">
                  <a:srgbClr val="000000">
                    <a:alpha val="43137"/>
                  </a:srgbClr>
                </a:outerShdw>
              </a:effectLst>
            </a:endParaRPr>
          </a:p>
        </p:txBody>
      </p:sp>
      <p:sp>
        <p:nvSpPr>
          <p:cNvPr id="182" name="Google Shape;182;p34"/>
          <p:cNvSpPr txBox="1">
            <a:spLocks noGrp="1"/>
          </p:cNvSpPr>
          <p:nvPr>
            <p:ph type="subTitle" idx="1"/>
          </p:nvPr>
        </p:nvSpPr>
        <p:spPr>
          <a:xfrm>
            <a:off x="3369400" y="3687675"/>
            <a:ext cx="5059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Grupo 561 - Alcaraz Delgado Jesús Mauricio</a:t>
            </a:r>
            <a:endParaRPr dirty="0"/>
          </a:p>
        </p:txBody>
      </p:sp>
      <p:pic>
        <p:nvPicPr>
          <p:cNvPr id="183" name="Google Shape;183;p34"/>
          <p:cNvPicPr preferRelativeResize="0"/>
          <p:nvPr/>
        </p:nvPicPr>
        <p:blipFill rotWithShape="1">
          <a:blip r:embed="rId3">
            <a:alphaModFix/>
          </a:blip>
          <a:srcRect r="60176"/>
          <a:stretch/>
        </p:blipFill>
        <p:spPr>
          <a:xfrm>
            <a:off x="-205875" y="69408"/>
            <a:ext cx="3641477" cy="5143500"/>
          </a:xfrm>
          <a:prstGeom prst="rect">
            <a:avLst/>
          </a:prstGeom>
          <a:noFill/>
          <a:ln>
            <a:noFill/>
          </a:ln>
          <a:effectLst>
            <a:outerShdw blurRad="63500" dist="50800" dir="5400000" algn="ctr" rotWithShape="0">
              <a:srgbClr val="000000">
                <a:alpha val="43137"/>
              </a:srgbClr>
            </a:outerShdw>
          </a:effectLst>
        </p:spPr>
      </p:pic>
      <p:sp>
        <p:nvSpPr>
          <p:cNvPr id="2" name="Rectangle 1">
            <a:extLst>
              <a:ext uri="{FF2B5EF4-FFF2-40B4-BE49-F238E27FC236}">
                <a16:creationId xmlns:a16="http://schemas.microsoft.com/office/drawing/2014/main" id="{1781397C-CCA4-48D8-FF24-AF0060ED5CB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5EB4EBFA-6D3E-199C-655A-EE0F1494260E}"/>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F7761EB3-1B9D-F241-3E9A-8890952E7B36}"/>
              </a:ext>
            </a:extLst>
          </p:cNvPr>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34728" y="-306742"/>
            <a:ext cx="11246736" cy="5620489"/>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135" name="Grupo 134">
            <a:extLst>
              <a:ext uri="{FF2B5EF4-FFF2-40B4-BE49-F238E27FC236}">
                <a16:creationId xmlns:a16="http://schemas.microsoft.com/office/drawing/2014/main" id="{2D0DEEFA-EA4F-3728-BE02-81805BD35AB3}"/>
              </a:ext>
            </a:extLst>
          </p:cNvPr>
          <p:cNvGrpSpPr/>
          <p:nvPr/>
        </p:nvGrpSpPr>
        <p:grpSpPr>
          <a:xfrm>
            <a:off x="-558715" y="350635"/>
            <a:ext cx="10893825" cy="4463527"/>
            <a:chOff x="-363984" y="350635"/>
            <a:chExt cx="10893825" cy="4463527"/>
          </a:xfrm>
        </p:grpSpPr>
        <p:grpSp>
          <p:nvGrpSpPr>
            <p:cNvPr id="73" name="Grupo 72">
              <a:extLst>
                <a:ext uri="{FF2B5EF4-FFF2-40B4-BE49-F238E27FC236}">
                  <a16:creationId xmlns:a16="http://schemas.microsoft.com/office/drawing/2014/main" id="{B244E820-575C-48ED-14D0-16CB38A7D408}"/>
                </a:ext>
              </a:extLst>
            </p:cNvPr>
            <p:cNvGrpSpPr/>
            <p:nvPr/>
          </p:nvGrpSpPr>
          <p:grpSpPr>
            <a:xfrm>
              <a:off x="-363984" y="350635"/>
              <a:ext cx="10102788" cy="4288186"/>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90" name="Imagen 89">
              <a:hlinkClick r:id="rId4" action="ppaction://hlinksldjump"/>
              <a:extLst>
                <a:ext uri="{FF2B5EF4-FFF2-40B4-BE49-F238E27FC236}">
                  <a16:creationId xmlns:a16="http://schemas.microsoft.com/office/drawing/2014/main" id="{9557E6BA-3248-FA16-BF4D-771241AE6B64}"/>
                </a:ext>
              </a:extLst>
            </p:cNvPr>
            <p:cNvPicPr>
              <a:picLocks noChangeAspect="1"/>
            </p:cNvPicPr>
            <p:nvPr/>
          </p:nvPicPr>
          <p:blipFill>
            <a:blip r:embed="rId5"/>
            <a:srcRect l="10540" t="9623" r="23507" b="16089"/>
            <a:stretch/>
          </p:blipFill>
          <p:spPr>
            <a:xfrm>
              <a:off x="476671" y="366283"/>
              <a:ext cx="1299329" cy="826861"/>
            </a:xfrm>
            <a:prstGeom prst="rect">
              <a:avLst/>
            </a:prstGeom>
          </p:spPr>
        </p:pic>
        <p:pic>
          <p:nvPicPr>
            <p:cNvPr id="91" name="Imagen 90">
              <a:hlinkClick r:id="rId6" action="ppaction://hlinksldjump"/>
              <a:extLst>
                <a:ext uri="{FF2B5EF4-FFF2-40B4-BE49-F238E27FC236}">
                  <a16:creationId xmlns:a16="http://schemas.microsoft.com/office/drawing/2014/main" id="{6BA2AFDC-F2A4-0142-BEB9-2A06A37D88E9}"/>
                </a:ext>
              </a:extLst>
            </p:cNvPr>
            <p:cNvPicPr>
              <a:picLocks noChangeAspect="1"/>
            </p:cNvPicPr>
            <p:nvPr/>
          </p:nvPicPr>
          <p:blipFill>
            <a:blip r:embed="rId7"/>
            <a:srcRect l="18247" t="393" r="27353" b="21780"/>
            <a:stretch/>
          </p:blipFill>
          <p:spPr>
            <a:xfrm>
              <a:off x="1669577" y="1246970"/>
              <a:ext cx="1051706" cy="850071"/>
            </a:xfrm>
            <a:prstGeom prst="rect">
              <a:avLst/>
            </a:prstGeom>
          </p:spPr>
        </p:pic>
        <p:pic>
          <p:nvPicPr>
            <p:cNvPr id="92" name="Imagen 91">
              <a:hlinkClick r:id="rId8" action="ppaction://hlinksldjump"/>
              <a:extLst>
                <a:ext uri="{FF2B5EF4-FFF2-40B4-BE49-F238E27FC236}">
                  <a16:creationId xmlns:a16="http://schemas.microsoft.com/office/drawing/2014/main" id="{0809A1C8-5402-7AB9-B67A-471B229E78F0}"/>
                </a:ext>
              </a:extLst>
            </p:cNvPr>
            <p:cNvPicPr>
              <a:picLocks noChangeAspect="1"/>
            </p:cNvPicPr>
            <p:nvPr/>
          </p:nvPicPr>
          <p:blipFill>
            <a:blip r:embed="rId9"/>
            <a:srcRect l="19184" t="22253" r="39107" b="4811"/>
            <a:stretch/>
          </p:blipFill>
          <p:spPr>
            <a:xfrm>
              <a:off x="1111933" y="3813863"/>
              <a:ext cx="1012463" cy="1000299"/>
            </a:xfrm>
            <a:prstGeom prst="rect">
              <a:avLst/>
            </a:prstGeom>
          </p:spPr>
        </p:pic>
        <p:pic>
          <p:nvPicPr>
            <p:cNvPr id="100" name="Imagen 99">
              <a:hlinkClick r:id="rId10" action="ppaction://hlinksldjump"/>
              <a:extLst>
                <a:ext uri="{FF2B5EF4-FFF2-40B4-BE49-F238E27FC236}">
                  <a16:creationId xmlns:a16="http://schemas.microsoft.com/office/drawing/2014/main" id="{578ADC57-4DAF-4500-6422-A77AC846266E}"/>
                </a:ext>
              </a:extLst>
            </p:cNvPr>
            <p:cNvPicPr>
              <a:picLocks noChangeAspect="1"/>
            </p:cNvPicPr>
            <p:nvPr/>
          </p:nvPicPr>
          <p:blipFill>
            <a:blip r:embed="rId11"/>
            <a:srcRect l="19618" t="31134" r="10820" b="6766"/>
            <a:stretch/>
          </p:blipFill>
          <p:spPr>
            <a:xfrm>
              <a:off x="2242230" y="3407401"/>
              <a:ext cx="1121478" cy="565649"/>
            </a:xfrm>
            <a:prstGeom prst="rect">
              <a:avLst/>
            </a:prstGeom>
          </p:spPr>
        </p:pic>
        <p:pic>
          <p:nvPicPr>
            <p:cNvPr id="101" name="Imagen 100">
              <a:hlinkClick r:id="rId12" action="ppaction://hlinksldjump"/>
              <a:extLst>
                <a:ext uri="{FF2B5EF4-FFF2-40B4-BE49-F238E27FC236}">
                  <a16:creationId xmlns:a16="http://schemas.microsoft.com/office/drawing/2014/main" id="{885AB586-E860-BD00-FEF7-6EB4CF608D5F}"/>
                </a:ext>
              </a:extLst>
            </p:cNvPr>
            <p:cNvPicPr>
              <a:picLocks noChangeAspect="1"/>
            </p:cNvPicPr>
            <p:nvPr/>
          </p:nvPicPr>
          <p:blipFill>
            <a:blip r:embed="rId13"/>
            <a:srcRect l="10849" t="8838" r="44484" b="23335"/>
            <a:stretch/>
          </p:blipFill>
          <p:spPr>
            <a:xfrm>
              <a:off x="2858712" y="378108"/>
              <a:ext cx="1026607" cy="880783"/>
            </a:xfrm>
            <a:prstGeom prst="rect">
              <a:avLst/>
            </a:prstGeom>
          </p:spPr>
        </p:pic>
        <p:pic>
          <p:nvPicPr>
            <p:cNvPr id="102" name="Imagen 101">
              <a:hlinkClick r:id="rId14" action="ppaction://hlinksldjump"/>
              <a:extLst>
                <a:ext uri="{FF2B5EF4-FFF2-40B4-BE49-F238E27FC236}">
                  <a16:creationId xmlns:a16="http://schemas.microsoft.com/office/drawing/2014/main" id="{2F823835-BF34-D7A7-0326-D12BA3B24282}"/>
                </a:ext>
              </a:extLst>
            </p:cNvPr>
            <p:cNvPicPr>
              <a:picLocks noChangeAspect="1"/>
            </p:cNvPicPr>
            <p:nvPr/>
          </p:nvPicPr>
          <p:blipFill>
            <a:blip r:embed="rId15"/>
            <a:srcRect l="19675" t="19354" r="33521" b="6867"/>
            <a:stretch/>
          </p:blipFill>
          <p:spPr>
            <a:xfrm>
              <a:off x="3497989" y="3813863"/>
              <a:ext cx="1075751" cy="958062"/>
            </a:xfrm>
            <a:prstGeom prst="rect">
              <a:avLst/>
            </a:prstGeom>
          </p:spPr>
        </p:pic>
        <p:pic>
          <p:nvPicPr>
            <p:cNvPr id="109" name="Imagen 108">
              <a:hlinkClick r:id="rId16" action="ppaction://hlinksldjump"/>
              <a:extLst>
                <a:ext uri="{FF2B5EF4-FFF2-40B4-BE49-F238E27FC236}">
                  <a16:creationId xmlns:a16="http://schemas.microsoft.com/office/drawing/2014/main" id="{1757CCAD-DD00-BA04-4C34-52E3848E72A3}"/>
                </a:ext>
              </a:extLst>
            </p:cNvPr>
            <p:cNvPicPr>
              <a:picLocks noChangeAspect="1"/>
            </p:cNvPicPr>
            <p:nvPr/>
          </p:nvPicPr>
          <p:blipFill>
            <a:blip r:embed="rId17"/>
            <a:srcRect l="17814" t="40140" r="6880" b="20188"/>
            <a:stretch/>
          </p:blipFill>
          <p:spPr>
            <a:xfrm>
              <a:off x="4005749" y="1335657"/>
              <a:ext cx="1128648" cy="335928"/>
            </a:xfrm>
            <a:prstGeom prst="rect">
              <a:avLst/>
            </a:prstGeom>
          </p:spPr>
        </p:pic>
        <p:pic>
          <p:nvPicPr>
            <p:cNvPr id="110" name="Imagen 109">
              <a:hlinkClick r:id="rId18" action="ppaction://hlinksldjump"/>
              <a:extLst>
                <a:ext uri="{FF2B5EF4-FFF2-40B4-BE49-F238E27FC236}">
                  <a16:creationId xmlns:a16="http://schemas.microsoft.com/office/drawing/2014/main" id="{EFBC0068-8C8C-E634-8139-F498BB7F9A9A}"/>
                </a:ext>
              </a:extLst>
            </p:cNvPr>
            <p:cNvPicPr>
              <a:picLocks noChangeAspect="1"/>
            </p:cNvPicPr>
            <p:nvPr/>
          </p:nvPicPr>
          <p:blipFill>
            <a:blip r:embed="rId19"/>
            <a:srcRect l="20221" t="31847" r="3745" b="20975"/>
            <a:stretch/>
          </p:blipFill>
          <p:spPr>
            <a:xfrm>
              <a:off x="4598033" y="3347708"/>
              <a:ext cx="1128531" cy="395621"/>
            </a:xfrm>
            <a:prstGeom prst="rect">
              <a:avLst/>
            </a:prstGeom>
          </p:spPr>
        </p:pic>
        <p:pic>
          <p:nvPicPr>
            <p:cNvPr id="111" name="Imagen 110">
              <a:hlinkClick r:id="rId20" action="ppaction://hlinksldjump"/>
              <a:extLst>
                <a:ext uri="{FF2B5EF4-FFF2-40B4-BE49-F238E27FC236}">
                  <a16:creationId xmlns:a16="http://schemas.microsoft.com/office/drawing/2014/main" id="{A000A87C-6038-9E4E-5A0D-1C164133D467}"/>
                </a:ext>
              </a:extLst>
            </p:cNvPr>
            <p:cNvPicPr>
              <a:picLocks noChangeAspect="1"/>
            </p:cNvPicPr>
            <p:nvPr/>
          </p:nvPicPr>
          <p:blipFill>
            <a:blip r:embed="rId21"/>
            <a:srcRect l="10607" t="9991" r="37140" b="23820"/>
            <a:stretch/>
          </p:blipFill>
          <p:spPr>
            <a:xfrm>
              <a:off x="5217381" y="419765"/>
              <a:ext cx="966619" cy="691789"/>
            </a:xfrm>
            <a:prstGeom prst="rect">
              <a:avLst/>
            </a:prstGeom>
          </p:spPr>
        </p:pic>
        <p:pic>
          <p:nvPicPr>
            <p:cNvPr id="118" name="Imagen 117">
              <a:hlinkClick r:id="rId22" action="ppaction://hlinksldjump"/>
              <a:extLst>
                <a:ext uri="{FF2B5EF4-FFF2-40B4-BE49-F238E27FC236}">
                  <a16:creationId xmlns:a16="http://schemas.microsoft.com/office/drawing/2014/main" id="{D92AB16F-842C-1B9A-79A3-8452C8346D88}"/>
                </a:ext>
              </a:extLst>
            </p:cNvPr>
            <p:cNvPicPr>
              <a:picLocks noChangeAspect="1"/>
            </p:cNvPicPr>
            <p:nvPr/>
          </p:nvPicPr>
          <p:blipFill>
            <a:blip r:embed="rId23"/>
            <a:srcRect l="19892" t="31134" r="38031" b="12242"/>
            <a:stretch/>
          </p:blipFill>
          <p:spPr>
            <a:xfrm>
              <a:off x="5785451" y="3867176"/>
              <a:ext cx="1005772" cy="764685"/>
            </a:xfrm>
            <a:prstGeom prst="rect">
              <a:avLst/>
            </a:prstGeom>
          </p:spPr>
        </p:pic>
        <p:pic>
          <p:nvPicPr>
            <p:cNvPr id="119" name="Imagen 118">
              <a:hlinkClick r:id="rId24" action="ppaction://hlinksldjump"/>
              <a:extLst>
                <a:ext uri="{FF2B5EF4-FFF2-40B4-BE49-F238E27FC236}">
                  <a16:creationId xmlns:a16="http://schemas.microsoft.com/office/drawing/2014/main" id="{AED56607-4373-F556-2261-BF3EDC562CAC}"/>
                </a:ext>
              </a:extLst>
            </p:cNvPr>
            <p:cNvPicPr>
              <a:picLocks noChangeAspect="1"/>
            </p:cNvPicPr>
            <p:nvPr/>
          </p:nvPicPr>
          <p:blipFill>
            <a:blip r:embed="rId25"/>
            <a:srcRect l="17984" t="33331" r="6316" b="17567"/>
            <a:stretch/>
          </p:blipFill>
          <p:spPr>
            <a:xfrm>
              <a:off x="6363113" y="1303907"/>
              <a:ext cx="1100499" cy="403309"/>
            </a:xfrm>
            <a:prstGeom prst="rect">
              <a:avLst/>
            </a:prstGeom>
          </p:spPr>
        </p:pic>
        <p:pic>
          <p:nvPicPr>
            <p:cNvPr id="120" name="Imagen 119">
              <a:hlinkClick r:id="rId26" action="ppaction://hlinksldjump"/>
              <a:extLst>
                <a:ext uri="{FF2B5EF4-FFF2-40B4-BE49-F238E27FC236}">
                  <a16:creationId xmlns:a16="http://schemas.microsoft.com/office/drawing/2014/main" id="{F88D0E31-F13B-DE4F-750E-DE859C129B2F}"/>
                </a:ext>
              </a:extLst>
            </p:cNvPr>
            <p:cNvPicPr>
              <a:picLocks noChangeAspect="1"/>
            </p:cNvPicPr>
            <p:nvPr/>
          </p:nvPicPr>
          <p:blipFill>
            <a:blip r:embed="rId27"/>
            <a:srcRect l="20125" t="38461" r="12273" b="12243"/>
            <a:stretch/>
          </p:blipFill>
          <p:spPr>
            <a:xfrm>
              <a:off x="6976252" y="3315827"/>
              <a:ext cx="1101619" cy="453852"/>
            </a:xfrm>
            <a:prstGeom prst="rect">
              <a:avLst/>
            </a:prstGeom>
          </p:spPr>
        </p:pic>
        <p:pic>
          <p:nvPicPr>
            <p:cNvPr id="128" name="Imagen 127">
              <a:hlinkClick r:id="rId28" action="ppaction://hlinksldjump"/>
              <a:extLst>
                <a:ext uri="{FF2B5EF4-FFF2-40B4-BE49-F238E27FC236}">
                  <a16:creationId xmlns:a16="http://schemas.microsoft.com/office/drawing/2014/main" id="{2BDA89CF-AD34-333A-44FD-C24269B20F6E}"/>
                </a:ext>
              </a:extLst>
            </p:cNvPr>
            <p:cNvPicPr>
              <a:picLocks noChangeAspect="1"/>
            </p:cNvPicPr>
            <p:nvPr/>
          </p:nvPicPr>
          <p:blipFill>
            <a:blip r:embed="rId29"/>
            <a:srcRect l="19078" t="26203" r="36157" b="15451"/>
            <a:stretch/>
          </p:blipFill>
          <p:spPr>
            <a:xfrm>
              <a:off x="8203969" y="3728059"/>
              <a:ext cx="1217766" cy="896771"/>
            </a:xfrm>
            <a:prstGeom prst="rect">
              <a:avLst/>
            </a:prstGeom>
          </p:spPr>
        </p:pic>
        <p:pic>
          <p:nvPicPr>
            <p:cNvPr id="133" name="Imagen 132">
              <a:hlinkClick r:id="rId30" action="ppaction://hlinksldjump"/>
              <a:extLst>
                <a:ext uri="{FF2B5EF4-FFF2-40B4-BE49-F238E27FC236}">
                  <a16:creationId xmlns:a16="http://schemas.microsoft.com/office/drawing/2014/main" id="{607AAC40-F1CA-26DE-96C0-D7B143E73F1B}"/>
                </a:ext>
              </a:extLst>
            </p:cNvPr>
            <p:cNvPicPr>
              <a:picLocks noChangeAspect="1"/>
            </p:cNvPicPr>
            <p:nvPr/>
          </p:nvPicPr>
          <p:blipFill>
            <a:blip r:embed="rId31"/>
            <a:srcRect l="10650" t="10566" r="47293" b="23043"/>
            <a:stretch/>
          </p:blipFill>
          <p:spPr>
            <a:xfrm>
              <a:off x="7553018" y="402432"/>
              <a:ext cx="1084775" cy="967517"/>
            </a:xfrm>
            <a:prstGeom prst="rect">
              <a:avLst/>
            </a:prstGeom>
          </p:spPr>
        </p:pic>
        <p:pic>
          <p:nvPicPr>
            <p:cNvPr id="134" name="Imagen 133">
              <a:hlinkClick r:id="rId32" action="ppaction://hlinksldjump"/>
              <a:extLst>
                <a:ext uri="{FF2B5EF4-FFF2-40B4-BE49-F238E27FC236}">
                  <a16:creationId xmlns:a16="http://schemas.microsoft.com/office/drawing/2014/main" id="{7BE69DCA-12D8-45C6-56F4-BDDF9AA9F742}"/>
                </a:ext>
              </a:extLst>
            </p:cNvPr>
            <p:cNvPicPr>
              <a:picLocks noChangeAspect="1"/>
            </p:cNvPicPr>
            <p:nvPr/>
          </p:nvPicPr>
          <p:blipFill>
            <a:blip r:embed="rId33"/>
            <a:srcRect l="17985" t="35904" r="5621" b="18411"/>
            <a:stretch/>
          </p:blipFill>
          <p:spPr>
            <a:xfrm>
              <a:off x="8774008" y="1297986"/>
              <a:ext cx="1755833" cy="593239"/>
            </a:xfrm>
            <a:prstGeom prst="rect">
              <a:avLst/>
            </a:prstGeom>
          </p:spPr>
        </p:pic>
      </p:grpSp>
    </p:spTree>
    <p:extLst>
      <p:ext uri="{BB962C8B-B14F-4D97-AF65-F5344CB8AC3E}">
        <p14:creationId xmlns:p14="http://schemas.microsoft.com/office/powerpoint/2010/main" val="354605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8855" y="-102271"/>
            <a:ext cx="20539689" cy="9230552"/>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796414"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CuadroTexto 7">
            <a:extLst>
              <a:ext uri="{FF2B5EF4-FFF2-40B4-BE49-F238E27FC236}">
                <a16:creationId xmlns:a16="http://schemas.microsoft.com/office/drawing/2014/main" id="{8722311F-C626-96EC-5417-8E964AD34242}"/>
              </a:ext>
            </a:extLst>
          </p:cNvPr>
          <p:cNvSpPr txBox="1"/>
          <p:nvPr/>
        </p:nvSpPr>
        <p:spPr>
          <a:xfrm>
            <a:off x="990363" y="630495"/>
            <a:ext cx="3755761" cy="1754326"/>
          </a:xfrm>
          <a:prstGeom prst="rect">
            <a:avLst/>
          </a:prstGeom>
          <a:noFill/>
        </p:spPr>
        <p:txBody>
          <a:bodyPr wrap="square" rtlCol="0">
            <a:spAutoFit/>
          </a:bodyPr>
          <a:lstStyle/>
          <a:p>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1943</a:t>
            </a:r>
          </a:p>
          <a:p>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Warren McCulloch y Walter Pitts publican A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Logical</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Calculus</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of</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the</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Ideas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Immanent</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in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Nervous</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t>
            </a:r>
            <a:r>
              <a:rPr lang="es-MX"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Activity</a:t>
            </a:r>
            <a:r>
              <a:rPr lang="es-MX"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donde proponen un modelo matemático de redes neuronales. Este trabajo sienta las bases teóricas para la IA.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1026" name="Picture 2" descr="Walter Pitts - Wikipedia, la enciclopedia libre">
            <a:extLst>
              <a:ext uri="{FF2B5EF4-FFF2-40B4-BE49-F238E27FC236}">
                <a16:creationId xmlns:a16="http://schemas.microsoft.com/office/drawing/2014/main" id="{DAFB329B-5AF1-B735-DEE9-3C7F473F5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6" y="660265"/>
            <a:ext cx="1830648" cy="26960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rren McCulloch: Mathematics, Neuroscience, and Cybernetics">
            <a:extLst>
              <a:ext uri="{FF2B5EF4-FFF2-40B4-BE49-F238E27FC236}">
                <a16:creationId xmlns:a16="http://schemas.microsoft.com/office/drawing/2014/main" id="{7BF82133-076B-0BBB-B552-043A90572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143" y="2464017"/>
            <a:ext cx="2893967" cy="1596706"/>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a:hlinkClick r:id="rId6" action="ppaction://hlinksldjump"/>
            <a:extLst>
              <a:ext uri="{FF2B5EF4-FFF2-40B4-BE49-F238E27FC236}">
                <a16:creationId xmlns:a16="http://schemas.microsoft.com/office/drawing/2014/main" id="{4CA276C1-DBC1-1C2F-4122-F79E00BADDE0}"/>
              </a:ext>
            </a:extLst>
          </p:cNvPr>
          <p:cNvSpPr/>
          <p:nvPr/>
        </p:nvSpPr>
        <p:spPr>
          <a:xfrm>
            <a:off x="767166" y="4513005"/>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014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7831" y="-4353033"/>
            <a:ext cx="20733207" cy="989969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1289900" y="-3431166"/>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258797"/>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5" name="CuadroTexto 4">
            <a:extLst>
              <a:ext uri="{FF2B5EF4-FFF2-40B4-BE49-F238E27FC236}">
                <a16:creationId xmlns:a16="http://schemas.microsoft.com/office/drawing/2014/main" id="{71BD1F7E-5959-7F57-FC56-CC7DB52ACF44}"/>
              </a:ext>
            </a:extLst>
          </p:cNvPr>
          <p:cNvSpPr txBox="1"/>
          <p:nvPr/>
        </p:nvSpPr>
        <p:spPr>
          <a:xfrm>
            <a:off x="1695602" y="3391628"/>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1950</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Alan Turing publica Computing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Machinery</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and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Intelligence</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donde introduce el concepto del Test de Turing para evaluar la inteligencia de una máquina.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2050" name="Picture 2" descr="AI may pass the famed Turing Test. Who is Alan Turing?">
            <a:extLst>
              <a:ext uri="{FF2B5EF4-FFF2-40B4-BE49-F238E27FC236}">
                <a16:creationId xmlns:a16="http://schemas.microsoft.com/office/drawing/2014/main" id="{B698BC55-8C53-86AA-5CE6-9F6695234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539" y="1187605"/>
            <a:ext cx="1627168" cy="2204023"/>
          </a:xfrm>
          <a:prstGeom prst="rect">
            <a:avLst/>
          </a:prstGeom>
          <a:noFill/>
          <a:extLst>
            <a:ext uri="{909E8E84-426E-40DD-AFC4-6F175D3DCCD1}">
              <a14:hiddenFill xmlns:a14="http://schemas.microsoft.com/office/drawing/2010/main">
                <a:solidFill>
                  <a:srgbClr val="FFFFFF"/>
                </a:solidFill>
              </a14:hiddenFill>
            </a:ext>
          </a:extLst>
        </p:spPr>
      </p:pic>
      <p:sp>
        <p:nvSpPr>
          <p:cNvPr id="6" name="Elipse 5">
            <a:hlinkClick r:id="rId5" action="ppaction://hlinksldjump"/>
            <a:extLst>
              <a:ext uri="{FF2B5EF4-FFF2-40B4-BE49-F238E27FC236}">
                <a16:creationId xmlns:a16="http://schemas.microsoft.com/office/drawing/2014/main" id="{8F736802-9D15-622D-13E2-E995C066989F}"/>
              </a:ext>
            </a:extLst>
          </p:cNvPr>
          <p:cNvSpPr/>
          <p:nvPr/>
        </p:nvSpPr>
        <p:spPr>
          <a:xfrm>
            <a:off x="1549100" y="413557"/>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324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13356" y="0"/>
            <a:ext cx="19409149" cy="9699606"/>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2668756"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 name="CuadroTexto 10">
            <a:extLst>
              <a:ext uri="{FF2B5EF4-FFF2-40B4-BE49-F238E27FC236}">
                <a16:creationId xmlns:a16="http://schemas.microsoft.com/office/drawing/2014/main" id="{5507091B-3F3A-F8F2-3129-E6D9D303312A}"/>
              </a:ext>
            </a:extLst>
          </p:cNvPr>
          <p:cNvSpPr txBox="1"/>
          <p:nvPr/>
        </p:nvSpPr>
        <p:spPr>
          <a:xfrm>
            <a:off x="1640573" y="2289868"/>
            <a:ext cx="3755761" cy="1754326"/>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1956</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La Conferencia de Dartmouth es organizada por John McCarthy, Marvin Minsky, Nathaniel Rochester y Claude Shannon. Este evento se considera el nacimiento oficial de la inteligencia artificial como campo de estudio.</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3074" name="Picture 2" descr="Confusiones artificiales – Collateral Bits">
            <a:extLst>
              <a:ext uri="{FF2B5EF4-FFF2-40B4-BE49-F238E27FC236}">
                <a16:creationId xmlns:a16="http://schemas.microsoft.com/office/drawing/2014/main" id="{1DDA03BD-9FF6-BD8D-2899-4451BE36B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237" y="158179"/>
            <a:ext cx="4193435" cy="2346828"/>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a:hlinkClick r:id="rId5" action="ppaction://hlinksldjump"/>
            <a:extLst>
              <a:ext uri="{FF2B5EF4-FFF2-40B4-BE49-F238E27FC236}">
                <a16:creationId xmlns:a16="http://schemas.microsoft.com/office/drawing/2014/main" id="{E46AAE91-3686-49B9-19AB-E7D28CE0F94A}"/>
              </a:ext>
            </a:extLst>
          </p:cNvPr>
          <p:cNvSpPr/>
          <p:nvPr/>
        </p:nvSpPr>
        <p:spPr>
          <a:xfrm>
            <a:off x="1388797" y="4520489"/>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464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2292982" y="-4267634"/>
            <a:ext cx="19237857" cy="961400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3757327" y="-3418991"/>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30731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5919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7674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 name="CuadroTexto 8">
            <a:extLst>
              <a:ext uri="{FF2B5EF4-FFF2-40B4-BE49-F238E27FC236}">
                <a16:creationId xmlns:a16="http://schemas.microsoft.com/office/drawing/2014/main" id="{CFF41A2A-D8FC-29E4-7893-FCAA7B8201E1}"/>
              </a:ext>
            </a:extLst>
          </p:cNvPr>
          <p:cNvSpPr txBox="1"/>
          <p:nvPr/>
        </p:nvSpPr>
        <p:spPr>
          <a:xfrm>
            <a:off x="1818053" y="2155315"/>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1957</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Frank Rosenblatt desarrolla el Perceptrón, un algoritmo temprano para el aprendizaje automático basado en redes neuronales.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4098" name="Picture 2" descr="A. L. Crego в X: „Frank Rosenblatt, often cited as the Father of Machine  Learning, photographed in 1960 alongside his most-notable invention: the  Mark I Perceptron machine — a hardware implementation for">
            <a:extLst>
              <a:ext uri="{FF2B5EF4-FFF2-40B4-BE49-F238E27FC236}">
                <a16:creationId xmlns:a16="http://schemas.microsoft.com/office/drawing/2014/main" id="{FD2B1CFA-6044-DF0B-A8E5-D9404B5C4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814" y="1907518"/>
            <a:ext cx="2173105" cy="2696614"/>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a:hlinkClick r:id="rId5" action="ppaction://hlinksldjump"/>
            <a:extLst>
              <a:ext uri="{FF2B5EF4-FFF2-40B4-BE49-F238E27FC236}">
                <a16:creationId xmlns:a16="http://schemas.microsoft.com/office/drawing/2014/main" id="{2FCE2AD3-CCEA-D325-AC26-A913ED792BC0}"/>
              </a:ext>
            </a:extLst>
          </p:cNvPr>
          <p:cNvSpPr/>
          <p:nvPr/>
        </p:nvSpPr>
        <p:spPr>
          <a:xfrm>
            <a:off x="1591706" y="492873"/>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374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910394" y="0"/>
            <a:ext cx="20539689" cy="9230552"/>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796414"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C4FD9732-C211-83F2-BB8C-DCAB7979FD4B}"/>
              </a:ext>
            </a:extLst>
          </p:cNvPr>
          <p:cNvSpPr txBox="1"/>
          <p:nvPr/>
        </p:nvSpPr>
        <p:spPr>
          <a:xfrm>
            <a:off x="912946" y="630494"/>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1965</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Joseph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Weizenbaum</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crea ELIZA, un programa pionero en procesamiento de lenguaje natural que simulaba una conversación con un psicoterapeuta.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5122" name="Picture 2" descr="My search for the mysterious missing secretary who shaped chatbot history">
            <a:extLst>
              <a:ext uri="{FF2B5EF4-FFF2-40B4-BE49-F238E27FC236}">
                <a16:creationId xmlns:a16="http://schemas.microsoft.com/office/drawing/2014/main" id="{BA51BCEF-C26C-BC93-9778-069C0252D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856" y="1963861"/>
            <a:ext cx="2427893" cy="1703389"/>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hlinkClick r:id="rId5" action="ppaction://hlinksldjump"/>
            <a:extLst>
              <a:ext uri="{FF2B5EF4-FFF2-40B4-BE49-F238E27FC236}">
                <a16:creationId xmlns:a16="http://schemas.microsoft.com/office/drawing/2014/main" id="{FF68DDDB-208E-FC31-1687-9904CF5D362F}"/>
              </a:ext>
            </a:extLst>
          </p:cNvPr>
          <p:cNvSpPr/>
          <p:nvPr/>
        </p:nvSpPr>
        <p:spPr>
          <a:xfrm>
            <a:off x="767166" y="4513005"/>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31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095493" y="-4055194"/>
            <a:ext cx="19809529" cy="989969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1289900" y="-3431166"/>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258797"/>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7DEE5E61-EDC1-BF0E-F247-CEC4B72CD092}"/>
              </a:ext>
            </a:extLst>
          </p:cNvPr>
          <p:cNvSpPr txBox="1"/>
          <p:nvPr/>
        </p:nvSpPr>
        <p:spPr>
          <a:xfrm>
            <a:off x="1695602" y="3203280"/>
            <a:ext cx="3755761" cy="1477328"/>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1969</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Marvin Minsky y Seymour Papert publican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Perceptrons</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donde critican las limitaciones de las redes neuronales de una sola capa, lo que frena la investigación en este campo durante años.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6146" name="Picture 2" descr="Marvin Lee Minsky: pionero en la investigación de la inteligencia  artificial (1927-2016)">
            <a:extLst>
              <a:ext uri="{FF2B5EF4-FFF2-40B4-BE49-F238E27FC236}">
                <a16:creationId xmlns:a16="http://schemas.microsoft.com/office/drawing/2014/main" id="{6A3ABD5D-FF90-03D0-3C18-691064A1B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436" y="1136755"/>
            <a:ext cx="1405540" cy="206652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pert, Seymour - GTI - Glosario Terminología Informática">
            <a:extLst>
              <a:ext uri="{FF2B5EF4-FFF2-40B4-BE49-F238E27FC236}">
                <a16:creationId xmlns:a16="http://schemas.microsoft.com/office/drawing/2014/main" id="{6A5E95DC-E392-E72E-5F80-35545B236F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576" y="1136756"/>
            <a:ext cx="1737319" cy="2080440"/>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hlinkClick r:id="rId6" action="ppaction://hlinksldjump"/>
            <a:extLst>
              <a:ext uri="{FF2B5EF4-FFF2-40B4-BE49-F238E27FC236}">
                <a16:creationId xmlns:a16="http://schemas.microsoft.com/office/drawing/2014/main" id="{51E6839A-0927-6CA8-8E76-A42911283443}"/>
              </a:ext>
            </a:extLst>
          </p:cNvPr>
          <p:cNvSpPr/>
          <p:nvPr/>
        </p:nvSpPr>
        <p:spPr>
          <a:xfrm>
            <a:off x="1603264" y="442410"/>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55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217487" y="-336798"/>
            <a:ext cx="19409149" cy="9699606"/>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2668756"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 name="CuadroTexto 10">
            <a:extLst>
              <a:ext uri="{FF2B5EF4-FFF2-40B4-BE49-F238E27FC236}">
                <a16:creationId xmlns:a16="http://schemas.microsoft.com/office/drawing/2014/main" id="{5507091B-3F3A-F8F2-3129-E6D9D303312A}"/>
              </a:ext>
            </a:extLst>
          </p:cNvPr>
          <p:cNvSpPr txBox="1"/>
          <p:nvPr/>
        </p:nvSpPr>
        <p:spPr>
          <a:xfrm>
            <a:off x="1640573" y="2289868"/>
            <a:ext cx="3755761" cy="1477328"/>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1980’s</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Los sistemas expertos ganan popularidad. Programas como MYCIN (para diagnóstico médico) y DENDRAL (para análisis químico) demuestran la utilidad práctica de la IA.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7170" name="Picture 2" descr="Sistema experto MYCIN - Precursores Inteligencia Artificial - YouTube">
            <a:extLst>
              <a:ext uri="{FF2B5EF4-FFF2-40B4-BE49-F238E27FC236}">
                <a16:creationId xmlns:a16="http://schemas.microsoft.com/office/drawing/2014/main" id="{74E72AF3-C747-2570-E4A8-D622EB5234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10" t="15417" r="4477" b="16346"/>
          <a:stretch/>
        </p:blipFill>
        <p:spPr bwMode="auto">
          <a:xfrm>
            <a:off x="5597003" y="2356326"/>
            <a:ext cx="2731401" cy="1525834"/>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hlinkClick r:id="rId5" action="ppaction://hlinksldjump"/>
            <a:extLst>
              <a:ext uri="{FF2B5EF4-FFF2-40B4-BE49-F238E27FC236}">
                <a16:creationId xmlns:a16="http://schemas.microsoft.com/office/drawing/2014/main" id="{4B931626-5517-F8D2-7CA0-FAD6CD9F7DC7}"/>
              </a:ext>
            </a:extLst>
          </p:cNvPr>
          <p:cNvSpPr/>
          <p:nvPr/>
        </p:nvSpPr>
        <p:spPr>
          <a:xfrm>
            <a:off x="1389910" y="4504071"/>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09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7316569" y="-4267634"/>
            <a:ext cx="19237857" cy="961400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3757327" y="-3418991"/>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30731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5919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7674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 name="CuadroTexto 8">
            <a:extLst>
              <a:ext uri="{FF2B5EF4-FFF2-40B4-BE49-F238E27FC236}">
                <a16:creationId xmlns:a16="http://schemas.microsoft.com/office/drawing/2014/main" id="{CFF41A2A-D8FC-29E4-7893-FCAA7B8201E1}"/>
              </a:ext>
            </a:extLst>
          </p:cNvPr>
          <p:cNvSpPr txBox="1"/>
          <p:nvPr/>
        </p:nvSpPr>
        <p:spPr>
          <a:xfrm>
            <a:off x="1818053" y="2155315"/>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1986</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Geoffrey Hinton, David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Rumelhart</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y Ronald Williams popularizan el algoritmo de retro propagación, revitalizando el interés en las redes neuronales.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8194" name="Picture 2" descr="Geoffrey Hinton, el padre del aprendizaje profundo (deep learning) - La  Ciencia de la Mula Francis">
            <a:extLst>
              <a:ext uri="{FF2B5EF4-FFF2-40B4-BE49-F238E27FC236}">
                <a16:creationId xmlns:a16="http://schemas.microsoft.com/office/drawing/2014/main" id="{737928B1-DDBB-7BE3-5B7B-8C53F5F37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262" y="1881650"/>
            <a:ext cx="3309629" cy="2093966"/>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hlinkClick r:id="rId5" action="ppaction://hlinksldjump"/>
            <a:extLst>
              <a:ext uri="{FF2B5EF4-FFF2-40B4-BE49-F238E27FC236}">
                <a16:creationId xmlns:a16="http://schemas.microsoft.com/office/drawing/2014/main" id="{CB26F14C-3BF1-A02E-C194-493F5EF4F245}"/>
              </a:ext>
            </a:extLst>
          </p:cNvPr>
          <p:cNvSpPr/>
          <p:nvPr/>
        </p:nvSpPr>
        <p:spPr>
          <a:xfrm>
            <a:off x="1669772" y="454585"/>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8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8955014" y="0"/>
            <a:ext cx="20539689" cy="9230552"/>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796414"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C4FD9732-C211-83F2-BB8C-DCAB7979FD4B}"/>
              </a:ext>
            </a:extLst>
          </p:cNvPr>
          <p:cNvSpPr txBox="1"/>
          <p:nvPr/>
        </p:nvSpPr>
        <p:spPr>
          <a:xfrm>
            <a:off x="912946" y="630494"/>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1987 – 1996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aprox</a:t>
            </a:r>
            <a:endPar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Aunque el aprendizaje automático avanza, la falta de datos y poder computacional lleva a un segundo invierno de la IA.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9218" name="Picture 2" descr="Qué es un invierno-IA y cómo evitarlo">
            <a:extLst>
              <a:ext uri="{FF2B5EF4-FFF2-40B4-BE49-F238E27FC236}">
                <a16:creationId xmlns:a16="http://schemas.microsoft.com/office/drawing/2014/main" id="{9F3162D4-D966-DFE0-1CA6-BAB1D5754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100" y="1704031"/>
            <a:ext cx="3197122" cy="1998201"/>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hlinkClick r:id="rId5" action="ppaction://hlinksldjump"/>
            <a:extLst>
              <a:ext uri="{FF2B5EF4-FFF2-40B4-BE49-F238E27FC236}">
                <a16:creationId xmlns:a16="http://schemas.microsoft.com/office/drawing/2014/main" id="{F995E080-562D-5044-5BEF-7E5A571E47C7}"/>
              </a:ext>
            </a:extLst>
          </p:cNvPr>
          <p:cNvSpPr/>
          <p:nvPr/>
        </p:nvSpPr>
        <p:spPr>
          <a:xfrm>
            <a:off x="767166" y="4513005"/>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29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subTitle" idx="3"/>
          </p:nvPr>
        </p:nvSpPr>
        <p:spPr>
          <a:xfrm>
            <a:off x="1629475" y="1228650"/>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¿Qué es la IA?</a:t>
            </a:r>
            <a:endParaRPr dirty="0"/>
          </a:p>
        </p:txBody>
      </p:sp>
      <p:sp>
        <p:nvSpPr>
          <p:cNvPr id="198" name="Google Shape;198;p36"/>
          <p:cNvSpPr txBox="1">
            <a:spLocks noGrp="1"/>
          </p:cNvSpPr>
          <p:nvPr>
            <p:ph type="title"/>
          </p:nvPr>
        </p:nvSpPr>
        <p:spPr>
          <a:xfrm>
            <a:off x="955675" y="11524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9" name="Google Shape;199;p36"/>
          <p:cNvSpPr txBox="1">
            <a:spLocks noGrp="1"/>
          </p:cNvSpPr>
          <p:nvPr>
            <p:ph type="subTitle" idx="1"/>
          </p:nvPr>
        </p:nvSpPr>
        <p:spPr>
          <a:xfrm>
            <a:off x="1629475" y="1527150"/>
            <a:ext cx="24894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Definición y cómo funciona.</a:t>
            </a:r>
            <a:endParaRPr dirty="0">
              <a:solidFill>
                <a:schemeClr val="dk1"/>
              </a:solidFill>
            </a:endParaRPr>
          </a:p>
        </p:txBody>
      </p:sp>
      <p:sp>
        <p:nvSpPr>
          <p:cNvPr id="200" name="Google Shape;200;p36"/>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Contenido</a:t>
            </a:r>
            <a:r>
              <a:rPr lang="en" dirty="0"/>
              <a:t> </a:t>
            </a:r>
            <a:endParaRPr dirty="0">
              <a:latin typeface="Teko Medium"/>
              <a:ea typeface="Teko Medium"/>
              <a:cs typeface="Teko Medium"/>
              <a:sym typeface="Teko Medium"/>
            </a:endParaRPr>
          </a:p>
        </p:txBody>
      </p:sp>
      <p:sp>
        <p:nvSpPr>
          <p:cNvPr id="201" name="Google Shape;201;p36"/>
          <p:cNvSpPr txBox="1">
            <a:spLocks noGrp="1"/>
          </p:cNvSpPr>
          <p:nvPr>
            <p:ph type="title" idx="4"/>
          </p:nvPr>
        </p:nvSpPr>
        <p:spPr>
          <a:xfrm>
            <a:off x="955675" y="239207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2" name="Google Shape;202;p36"/>
          <p:cNvSpPr txBox="1">
            <a:spLocks noGrp="1"/>
          </p:cNvSpPr>
          <p:nvPr>
            <p:ph type="subTitle" idx="5"/>
          </p:nvPr>
        </p:nvSpPr>
        <p:spPr>
          <a:xfrm>
            <a:off x="1629475" y="2766775"/>
            <a:ext cx="24894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tipos existen y cómo se clasifican.</a:t>
            </a:r>
            <a:endParaRPr dirty="0"/>
          </a:p>
        </p:txBody>
      </p:sp>
      <p:sp>
        <p:nvSpPr>
          <p:cNvPr id="203" name="Google Shape;203;p36"/>
          <p:cNvSpPr txBox="1">
            <a:spLocks noGrp="1"/>
          </p:cNvSpPr>
          <p:nvPr>
            <p:ph type="subTitle" idx="6"/>
          </p:nvPr>
        </p:nvSpPr>
        <p:spPr>
          <a:xfrm>
            <a:off x="1629475" y="2468275"/>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Etapas</a:t>
            </a:r>
            <a:endParaRPr dirty="0"/>
          </a:p>
        </p:txBody>
      </p:sp>
      <p:sp>
        <p:nvSpPr>
          <p:cNvPr id="204" name="Google Shape;204;p36"/>
          <p:cNvSpPr txBox="1">
            <a:spLocks noGrp="1"/>
          </p:cNvSpPr>
          <p:nvPr>
            <p:ph type="title" idx="7"/>
          </p:nvPr>
        </p:nvSpPr>
        <p:spPr>
          <a:xfrm>
            <a:off x="955675" y="363170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5" name="Google Shape;205;p36"/>
          <p:cNvSpPr txBox="1">
            <a:spLocks noGrp="1"/>
          </p:cNvSpPr>
          <p:nvPr>
            <p:ph type="subTitle" idx="8"/>
          </p:nvPr>
        </p:nvSpPr>
        <p:spPr>
          <a:xfrm>
            <a:off x="1629475" y="4006400"/>
            <a:ext cx="24894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Ventajas de la IA en la industria.</a:t>
            </a:r>
            <a:endParaRPr dirty="0"/>
          </a:p>
        </p:txBody>
      </p:sp>
      <p:sp>
        <p:nvSpPr>
          <p:cNvPr id="206" name="Google Shape;206;p36"/>
          <p:cNvSpPr txBox="1">
            <a:spLocks noGrp="1"/>
          </p:cNvSpPr>
          <p:nvPr>
            <p:ph type="subTitle" idx="9"/>
          </p:nvPr>
        </p:nvSpPr>
        <p:spPr>
          <a:xfrm>
            <a:off x="1629475" y="3707900"/>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Beneficios </a:t>
            </a:r>
            <a:endParaRPr dirty="0"/>
          </a:p>
        </p:txBody>
      </p:sp>
      <p:sp>
        <p:nvSpPr>
          <p:cNvPr id="207" name="Google Shape;207;p36"/>
          <p:cNvSpPr txBox="1">
            <a:spLocks noGrp="1"/>
          </p:cNvSpPr>
          <p:nvPr>
            <p:ph type="title" idx="13"/>
          </p:nvPr>
        </p:nvSpPr>
        <p:spPr>
          <a:xfrm flipH="1">
            <a:off x="7618025" y="11524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8" name="Google Shape;208;p36"/>
          <p:cNvSpPr txBox="1">
            <a:spLocks noGrp="1"/>
          </p:cNvSpPr>
          <p:nvPr>
            <p:ph type="subTitle" idx="14"/>
          </p:nvPr>
        </p:nvSpPr>
        <p:spPr>
          <a:xfrm flipH="1">
            <a:off x="5025125" y="1527150"/>
            <a:ext cx="2489400" cy="51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Representación gráfica de su historia.</a:t>
            </a:r>
            <a:endParaRPr dirty="0"/>
          </a:p>
        </p:txBody>
      </p:sp>
      <p:sp>
        <p:nvSpPr>
          <p:cNvPr id="209" name="Google Shape;209;p36"/>
          <p:cNvSpPr txBox="1">
            <a:spLocks noGrp="1"/>
          </p:cNvSpPr>
          <p:nvPr>
            <p:ph type="subTitle" idx="15"/>
          </p:nvPr>
        </p:nvSpPr>
        <p:spPr>
          <a:xfrm flipH="1">
            <a:off x="5025125" y="1228650"/>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Línea de Tiempo</a:t>
            </a:r>
            <a:endParaRPr dirty="0"/>
          </a:p>
        </p:txBody>
      </p:sp>
      <p:sp>
        <p:nvSpPr>
          <p:cNvPr id="210" name="Google Shape;210;p36"/>
          <p:cNvSpPr txBox="1">
            <a:spLocks noGrp="1"/>
          </p:cNvSpPr>
          <p:nvPr>
            <p:ph type="title" idx="16"/>
          </p:nvPr>
        </p:nvSpPr>
        <p:spPr>
          <a:xfrm flipH="1">
            <a:off x="7618025" y="239207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1" name="Google Shape;211;p36"/>
          <p:cNvSpPr txBox="1">
            <a:spLocks noGrp="1"/>
          </p:cNvSpPr>
          <p:nvPr>
            <p:ph type="subTitle" idx="17"/>
          </p:nvPr>
        </p:nvSpPr>
        <p:spPr>
          <a:xfrm flipH="1">
            <a:off x="4823285" y="2766775"/>
            <a:ext cx="2691240" cy="51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En qué etapa nos encontramos y cómo convivimos con ella.</a:t>
            </a:r>
            <a:endParaRPr dirty="0"/>
          </a:p>
        </p:txBody>
      </p:sp>
      <p:sp>
        <p:nvSpPr>
          <p:cNvPr id="212" name="Google Shape;212;p36"/>
          <p:cNvSpPr txBox="1">
            <a:spLocks noGrp="1"/>
          </p:cNvSpPr>
          <p:nvPr>
            <p:ph type="subTitle" idx="18"/>
          </p:nvPr>
        </p:nvSpPr>
        <p:spPr>
          <a:xfrm flipH="1">
            <a:off x="5025125" y="2468275"/>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Conclusión</a:t>
            </a:r>
            <a:endParaRPr dirty="0"/>
          </a:p>
        </p:txBody>
      </p:sp>
      <p:sp>
        <p:nvSpPr>
          <p:cNvPr id="213" name="Google Shape;213;p36"/>
          <p:cNvSpPr txBox="1">
            <a:spLocks noGrp="1"/>
          </p:cNvSpPr>
          <p:nvPr>
            <p:ph type="title" idx="19"/>
          </p:nvPr>
        </p:nvSpPr>
        <p:spPr>
          <a:xfrm flipH="1">
            <a:off x="7618025" y="363170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4" name="Google Shape;214;p36"/>
          <p:cNvSpPr txBox="1">
            <a:spLocks noGrp="1"/>
          </p:cNvSpPr>
          <p:nvPr>
            <p:ph type="subTitle" idx="20"/>
          </p:nvPr>
        </p:nvSpPr>
        <p:spPr>
          <a:xfrm flipH="1">
            <a:off x="5025125" y="4006400"/>
            <a:ext cx="2489400" cy="51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Referencias en formato APA 7.</a:t>
            </a:r>
            <a:endParaRPr dirty="0"/>
          </a:p>
        </p:txBody>
      </p:sp>
      <p:sp>
        <p:nvSpPr>
          <p:cNvPr id="215" name="Google Shape;215;p36"/>
          <p:cNvSpPr txBox="1">
            <a:spLocks noGrp="1"/>
          </p:cNvSpPr>
          <p:nvPr>
            <p:ph type="subTitle" idx="21"/>
          </p:nvPr>
        </p:nvSpPr>
        <p:spPr>
          <a:xfrm flipH="1">
            <a:off x="5025125" y="3707900"/>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Bibliografía</a:t>
            </a:r>
            <a:endParaRPr dirty="0"/>
          </a:p>
        </p:txBody>
      </p:sp>
      <p:cxnSp>
        <p:nvCxnSpPr>
          <p:cNvPr id="216" name="Google Shape;216;p36"/>
          <p:cNvCxnSpPr>
            <a:stCxn id="198" idx="1"/>
            <a:endCxn id="201" idx="0"/>
          </p:cNvCxnSpPr>
          <p:nvPr/>
        </p:nvCxnSpPr>
        <p:spPr>
          <a:xfrm>
            <a:off x="955675" y="1598550"/>
            <a:ext cx="285300" cy="793500"/>
          </a:xfrm>
          <a:prstGeom prst="bentConnector4">
            <a:avLst>
              <a:gd name="adj1" fmla="val -83465"/>
              <a:gd name="adj2" fmla="val 78111"/>
            </a:avLst>
          </a:prstGeom>
          <a:noFill/>
          <a:ln w="19050" cap="flat" cmpd="sng">
            <a:solidFill>
              <a:srgbClr val="FF9900"/>
            </a:solidFill>
            <a:prstDash val="dot"/>
            <a:round/>
            <a:headEnd type="none" w="med" len="med"/>
            <a:tailEnd type="none" w="med" len="med"/>
          </a:ln>
        </p:spPr>
      </p:cxnSp>
      <p:cxnSp>
        <p:nvCxnSpPr>
          <p:cNvPr id="217" name="Google Shape;217;p36"/>
          <p:cNvCxnSpPr>
            <a:stCxn id="201" idx="2"/>
            <a:endCxn id="204" idx="1"/>
          </p:cNvCxnSpPr>
          <p:nvPr/>
        </p:nvCxnSpPr>
        <p:spPr>
          <a:xfrm rot="5400000">
            <a:off x="701425" y="3538375"/>
            <a:ext cx="793500" cy="285300"/>
          </a:xfrm>
          <a:prstGeom prst="bentConnector4">
            <a:avLst>
              <a:gd name="adj1" fmla="val 21892"/>
              <a:gd name="adj2" fmla="val 183412"/>
            </a:avLst>
          </a:prstGeom>
          <a:noFill/>
          <a:ln w="19050" cap="flat" cmpd="sng">
            <a:solidFill>
              <a:srgbClr val="FF9900"/>
            </a:solidFill>
            <a:prstDash val="dot"/>
            <a:round/>
            <a:headEnd type="none" w="med" len="med"/>
            <a:tailEnd type="none" w="med" len="med"/>
          </a:ln>
        </p:spPr>
      </p:cxnSp>
      <p:cxnSp>
        <p:nvCxnSpPr>
          <p:cNvPr id="218" name="Google Shape;218;p36"/>
          <p:cNvCxnSpPr>
            <a:stCxn id="207" idx="1"/>
            <a:endCxn id="210" idx="0"/>
          </p:cNvCxnSpPr>
          <p:nvPr/>
        </p:nvCxnSpPr>
        <p:spPr>
          <a:xfrm flipH="1">
            <a:off x="7903025" y="1598550"/>
            <a:ext cx="285300" cy="793500"/>
          </a:xfrm>
          <a:prstGeom prst="bentConnector4">
            <a:avLst>
              <a:gd name="adj1" fmla="val -83465"/>
              <a:gd name="adj2" fmla="val 78111"/>
            </a:avLst>
          </a:prstGeom>
          <a:noFill/>
          <a:ln w="19050" cap="flat" cmpd="sng">
            <a:solidFill>
              <a:srgbClr val="FF9900"/>
            </a:solidFill>
            <a:prstDash val="dot"/>
            <a:round/>
            <a:headEnd type="none" w="med" len="med"/>
            <a:tailEnd type="none" w="med" len="med"/>
          </a:ln>
        </p:spPr>
      </p:cxnSp>
      <p:cxnSp>
        <p:nvCxnSpPr>
          <p:cNvPr id="219" name="Google Shape;219;p36"/>
          <p:cNvCxnSpPr>
            <a:stCxn id="210" idx="2"/>
            <a:endCxn id="213" idx="1"/>
          </p:cNvCxnSpPr>
          <p:nvPr/>
        </p:nvCxnSpPr>
        <p:spPr>
          <a:xfrm rot="-5400000" flipH="1">
            <a:off x="7649075" y="3538375"/>
            <a:ext cx="793500" cy="285300"/>
          </a:xfrm>
          <a:prstGeom prst="bentConnector4">
            <a:avLst>
              <a:gd name="adj1" fmla="val 21892"/>
              <a:gd name="adj2" fmla="val 183412"/>
            </a:avLst>
          </a:prstGeom>
          <a:noFill/>
          <a:ln w="19050" cap="flat" cmpd="sng">
            <a:solidFill>
              <a:srgbClr val="FF9900"/>
            </a:solidFill>
            <a:prstDash val="dot"/>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9933366" y="-4055194"/>
            <a:ext cx="19809529" cy="989969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1289900" y="-3431166"/>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258797"/>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7DEE5E61-EDC1-BF0E-F247-CEC4B72CD092}"/>
              </a:ext>
            </a:extLst>
          </p:cNvPr>
          <p:cNvSpPr txBox="1"/>
          <p:nvPr/>
        </p:nvSpPr>
        <p:spPr>
          <a:xfrm>
            <a:off x="1695602" y="3203280"/>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1997</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Deep Blue, una computadora desarrollada por IBM, vence al campeón mundial de ajedrez Garry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Kasparov</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marcando un hito en la IA.</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10242" name="Picture 2" descr="20 años de la derrota de Kasparov a manos de Deep Blue">
            <a:extLst>
              <a:ext uri="{FF2B5EF4-FFF2-40B4-BE49-F238E27FC236}">
                <a16:creationId xmlns:a16="http://schemas.microsoft.com/office/drawing/2014/main" id="{7CBE2E6F-6502-5FDE-78E8-35991AD35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625" y="1696381"/>
            <a:ext cx="2586739" cy="1673195"/>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hlinkClick r:id="rId5" action="ppaction://hlinksldjump"/>
            <a:extLst>
              <a:ext uri="{FF2B5EF4-FFF2-40B4-BE49-F238E27FC236}">
                <a16:creationId xmlns:a16="http://schemas.microsoft.com/office/drawing/2014/main" id="{96335FEF-73E0-073F-0D49-3987C19AD4AE}"/>
              </a:ext>
            </a:extLst>
          </p:cNvPr>
          <p:cNvSpPr/>
          <p:nvPr/>
        </p:nvSpPr>
        <p:spPr>
          <a:xfrm>
            <a:off x="1544493" y="463920"/>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489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9885972" y="-336798"/>
            <a:ext cx="19409149" cy="9699606"/>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2668756"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 name="CuadroTexto 10">
            <a:extLst>
              <a:ext uri="{FF2B5EF4-FFF2-40B4-BE49-F238E27FC236}">
                <a16:creationId xmlns:a16="http://schemas.microsoft.com/office/drawing/2014/main" id="{5507091B-3F3A-F8F2-3129-E6D9D303312A}"/>
              </a:ext>
            </a:extLst>
          </p:cNvPr>
          <p:cNvSpPr txBox="1"/>
          <p:nvPr/>
        </p:nvSpPr>
        <p:spPr>
          <a:xfrm>
            <a:off x="1640573" y="2289868"/>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2006</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Geoffrey Hinton acuña el término "aprendizaje profundo"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deep</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learning</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y propone nuevas técnicas para entrenar redes neuronales profundas.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11266" name="Picture 2" descr="Deep Learning vs Machine Learning: The Ultimate Battle.">
            <a:extLst>
              <a:ext uri="{FF2B5EF4-FFF2-40B4-BE49-F238E27FC236}">
                <a16:creationId xmlns:a16="http://schemas.microsoft.com/office/drawing/2014/main" id="{6E736CD6-322B-0E34-6FA2-A5DAF2D66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367" y="1906188"/>
            <a:ext cx="2932391" cy="2199293"/>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hlinkClick r:id="rId5" action="ppaction://hlinksldjump"/>
            <a:extLst>
              <a:ext uri="{FF2B5EF4-FFF2-40B4-BE49-F238E27FC236}">
                <a16:creationId xmlns:a16="http://schemas.microsoft.com/office/drawing/2014/main" id="{131A7D29-0667-D6D2-8A43-3E7A797775EA}"/>
              </a:ext>
            </a:extLst>
          </p:cNvPr>
          <p:cNvSpPr/>
          <p:nvPr/>
        </p:nvSpPr>
        <p:spPr>
          <a:xfrm>
            <a:off x="1340437" y="4520489"/>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153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2400512" y="-4267634"/>
            <a:ext cx="21530771" cy="10759874"/>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3757327" y="-3418991"/>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30731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5919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7674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 name="CuadroTexto 8">
            <a:extLst>
              <a:ext uri="{FF2B5EF4-FFF2-40B4-BE49-F238E27FC236}">
                <a16:creationId xmlns:a16="http://schemas.microsoft.com/office/drawing/2014/main" id="{CFF41A2A-D8FC-29E4-7893-FCAA7B8201E1}"/>
              </a:ext>
            </a:extLst>
          </p:cNvPr>
          <p:cNvSpPr txBox="1"/>
          <p:nvPr/>
        </p:nvSpPr>
        <p:spPr>
          <a:xfrm>
            <a:off x="1818053" y="2155315"/>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2012</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El modelo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AlexNet</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gana la competencia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ImageNet</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demostrando la superioridad de las redes neuronales convolucionales en reconocimiento de imágenes.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3" name="Imagen 2">
            <a:extLst>
              <a:ext uri="{FF2B5EF4-FFF2-40B4-BE49-F238E27FC236}">
                <a16:creationId xmlns:a16="http://schemas.microsoft.com/office/drawing/2014/main" id="{83F8B8BB-720A-3182-CC53-846D9D80893C}"/>
              </a:ext>
            </a:extLst>
          </p:cNvPr>
          <p:cNvPicPr>
            <a:picLocks noChangeAspect="1"/>
          </p:cNvPicPr>
          <p:nvPr/>
        </p:nvPicPr>
        <p:blipFill>
          <a:blip r:embed="rId4"/>
          <a:stretch>
            <a:fillRect/>
          </a:stretch>
        </p:blipFill>
        <p:spPr>
          <a:xfrm>
            <a:off x="1889965" y="3443390"/>
            <a:ext cx="5945893" cy="810128"/>
          </a:xfrm>
          <a:prstGeom prst="rect">
            <a:avLst/>
          </a:prstGeom>
        </p:spPr>
      </p:pic>
      <p:sp>
        <p:nvSpPr>
          <p:cNvPr id="5" name="Elipse 4">
            <a:hlinkClick r:id="rId5" action="ppaction://hlinksldjump"/>
            <a:extLst>
              <a:ext uri="{FF2B5EF4-FFF2-40B4-BE49-F238E27FC236}">
                <a16:creationId xmlns:a16="http://schemas.microsoft.com/office/drawing/2014/main" id="{F1F1E341-758C-625E-07C9-78D92E81B63F}"/>
              </a:ext>
            </a:extLst>
          </p:cNvPr>
          <p:cNvSpPr/>
          <p:nvPr/>
        </p:nvSpPr>
        <p:spPr>
          <a:xfrm>
            <a:off x="1666944" y="462144"/>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72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5129941" y="0"/>
            <a:ext cx="24274183" cy="9230552"/>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796414"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C4FD9732-C211-83F2-BB8C-DCAB7979FD4B}"/>
              </a:ext>
            </a:extLst>
          </p:cNvPr>
          <p:cNvSpPr txBox="1"/>
          <p:nvPr/>
        </p:nvSpPr>
        <p:spPr>
          <a:xfrm>
            <a:off x="912946" y="630494"/>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2016</a:t>
            </a:r>
          </a:p>
          <a:p>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AlphaGo</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desarrollado por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DeepMind</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vence al campeón mundial de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Go</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Lee </a:t>
            </a:r>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Sedol</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mostrando la capacidad de la IA para dominar juegos complejos</a:t>
            </a:r>
            <a:r>
              <a:rPr lang="es-ES" sz="1800" dirty="0">
                <a:solidFill>
                  <a:schemeClr val="accent6"/>
                </a:solidFill>
                <a:latin typeface="Teko Medium" panose="020B0604020202020204" charset="0"/>
                <a:ea typeface="Nanum Gothic Coding" panose="020B0604020202020204" charset="-127"/>
                <a:cs typeface="Teko Medium" panose="020B0604020202020204" charset="0"/>
              </a:rPr>
              <a:t>.</a:t>
            </a:r>
            <a:endParaRPr lang="en-US" sz="1800" dirty="0">
              <a:solidFill>
                <a:schemeClr val="accent6"/>
              </a:solidFill>
              <a:latin typeface="Teko Medium" panose="020B0604020202020204" charset="0"/>
              <a:ea typeface="Nanum Gothic Coding" panose="020B0604020202020204" charset="-127"/>
              <a:cs typeface="Teko Medium" panose="020B0604020202020204" charset="0"/>
            </a:endParaRPr>
          </a:p>
        </p:txBody>
      </p:sp>
      <p:sp>
        <p:nvSpPr>
          <p:cNvPr id="3" name="AutoShape 2" descr="AlphaGo vs. Lee: la máquina venció al humano - BBC News Mundo">
            <a:extLst>
              <a:ext uri="{FF2B5EF4-FFF2-40B4-BE49-F238E27FC236}">
                <a16:creationId xmlns:a16="http://schemas.microsoft.com/office/drawing/2014/main" id="{E8C839D6-F820-327C-0948-EA167541324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lphaGo vs. Lee: la máquina venció al humano - BBC News Mundo">
            <a:extLst>
              <a:ext uri="{FF2B5EF4-FFF2-40B4-BE49-F238E27FC236}">
                <a16:creationId xmlns:a16="http://schemas.microsoft.com/office/drawing/2014/main" id="{B3CDB9E8-6F3B-FA97-E0E6-5286B45027B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AlphaGo vs. Lee: la máquina venció al humano - BBC News Mundo">
            <a:extLst>
              <a:ext uri="{FF2B5EF4-FFF2-40B4-BE49-F238E27FC236}">
                <a16:creationId xmlns:a16="http://schemas.microsoft.com/office/drawing/2014/main" id="{1B718DA2-522E-AA2E-2105-6BB51447EF95}"/>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8" name="Picture 10" descr="Google's DeepMind computer takes the second victory against Lee Sedol |  Daily Mail Online">
            <a:extLst>
              <a:ext uri="{FF2B5EF4-FFF2-40B4-BE49-F238E27FC236}">
                <a16:creationId xmlns:a16="http://schemas.microsoft.com/office/drawing/2014/main" id="{6B2AA4F7-99E9-9427-E918-F60B44EDD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889" y="1869742"/>
            <a:ext cx="2826666" cy="1697886"/>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a:hlinkClick r:id="rId5" action="ppaction://hlinksldjump"/>
            <a:extLst>
              <a:ext uri="{FF2B5EF4-FFF2-40B4-BE49-F238E27FC236}">
                <a16:creationId xmlns:a16="http://schemas.microsoft.com/office/drawing/2014/main" id="{5C62CDFE-0AD0-0736-3437-9A853FA1F8CF}"/>
              </a:ext>
            </a:extLst>
          </p:cNvPr>
          <p:cNvSpPr/>
          <p:nvPr/>
        </p:nvSpPr>
        <p:spPr>
          <a:xfrm>
            <a:off x="767166" y="4513005"/>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025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5318865" y="-4055194"/>
            <a:ext cx="24462865" cy="10199962"/>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1289900" y="-3431166"/>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2241824"/>
              <a:ext cx="0" cy="8494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1952792"/>
              <a:ext cx="0" cy="373972"/>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258797"/>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H="1" flipV="1">
              <a:off x="4570073" y="2662692"/>
              <a:ext cx="1929" cy="142433"/>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7DEE5E61-EDC1-BF0E-F247-CEC4B72CD092}"/>
              </a:ext>
            </a:extLst>
          </p:cNvPr>
          <p:cNvSpPr txBox="1"/>
          <p:nvPr/>
        </p:nvSpPr>
        <p:spPr>
          <a:xfrm>
            <a:off x="1695602" y="3203280"/>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2020</a:t>
            </a:r>
          </a:p>
          <a:p>
            <a:r>
              <a:rPr lang="es-ES" sz="1800" dirty="0" err="1">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OpenAI</a:t>
            </a:r>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 lanza GPT-3, un modelo de lenguaje con 175 mil millones de parámetros, capaz de generar texto coherente y realizar tareas complejas.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14340" name="Picture 4" descr="GPT3: ¿Qué es y cómo funciona esta Inteligencia Artificial? | IEBS Business  School">
            <a:extLst>
              <a:ext uri="{FF2B5EF4-FFF2-40B4-BE49-F238E27FC236}">
                <a16:creationId xmlns:a16="http://schemas.microsoft.com/office/drawing/2014/main" id="{60125988-B4E2-E040-C4E1-96B7B7076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256" y="1509324"/>
            <a:ext cx="2989166" cy="1681406"/>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hlinkClick r:id="rId5" action="ppaction://hlinksldjump"/>
            <a:extLst>
              <a:ext uri="{FF2B5EF4-FFF2-40B4-BE49-F238E27FC236}">
                <a16:creationId xmlns:a16="http://schemas.microsoft.com/office/drawing/2014/main" id="{EE857C49-1C0E-AD62-165F-D913E95A0E20}"/>
              </a:ext>
            </a:extLst>
          </p:cNvPr>
          <p:cNvSpPr/>
          <p:nvPr/>
        </p:nvSpPr>
        <p:spPr>
          <a:xfrm>
            <a:off x="1541775" y="474422"/>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806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6B04C68-9CFC-4B82-19CE-FD26EF6A714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20259321" y="-1914081"/>
            <a:ext cx="29406119" cy="11916550"/>
          </a:xfrm>
          <a:prstGeom prst="rect">
            <a:avLst/>
          </a:prstGeom>
          <a:solidFill>
            <a:schemeClr val="accent6"/>
          </a:solidFill>
          <a:effectLst>
            <a:outerShdw blurRad="50800" dist="50800" dir="5400000" algn="ctr" rotWithShape="0">
              <a:srgbClr val="000000">
                <a:alpha val="50000"/>
              </a:srgbClr>
            </a:outerShdw>
            <a:reflection endPos="0" dist="177800" dir="5400000" sy="-100000" algn="bl" rotWithShape="0"/>
          </a:effectLst>
        </p:spPr>
      </p:pic>
      <p:grpSp>
        <p:nvGrpSpPr>
          <p:cNvPr id="73" name="Grupo 72">
            <a:extLst>
              <a:ext uri="{FF2B5EF4-FFF2-40B4-BE49-F238E27FC236}">
                <a16:creationId xmlns:a16="http://schemas.microsoft.com/office/drawing/2014/main" id="{B244E820-575C-48ED-14D0-16CB38A7D408}"/>
              </a:ext>
            </a:extLst>
          </p:cNvPr>
          <p:cNvGrpSpPr/>
          <p:nvPr/>
        </p:nvGrpSpPr>
        <p:grpSpPr>
          <a:xfrm>
            <a:off x="-2668756" y="630495"/>
            <a:ext cx="21805061" cy="8023123"/>
            <a:chOff x="-363984" y="350635"/>
            <a:chExt cx="10102788" cy="4288186"/>
          </a:xfrm>
        </p:grpSpPr>
        <p:grpSp>
          <p:nvGrpSpPr>
            <p:cNvPr id="48" name="Grupo 47">
              <a:extLst>
                <a:ext uri="{FF2B5EF4-FFF2-40B4-BE49-F238E27FC236}">
                  <a16:creationId xmlns:a16="http://schemas.microsoft.com/office/drawing/2014/main" id="{CE21EB69-454C-9BAA-2FDA-3B50ABBE332C}"/>
                </a:ext>
              </a:extLst>
            </p:cNvPr>
            <p:cNvGrpSpPr/>
            <p:nvPr/>
          </p:nvGrpSpPr>
          <p:grpSpPr>
            <a:xfrm>
              <a:off x="-363984" y="2326764"/>
              <a:ext cx="10102788" cy="335928"/>
              <a:chOff x="-363984" y="2326764"/>
              <a:chExt cx="10102788" cy="335928"/>
            </a:xfrm>
          </p:grpSpPr>
          <p:cxnSp>
            <p:nvCxnSpPr>
              <p:cNvPr id="16" name="Conector recto 15">
                <a:extLst>
                  <a:ext uri="{FF2B5EF4-FFF2-40B4-BE49-F238E27FC236}">
                    <a16:creationId xmlns:a16="http://schemas.microsoft.com/office/drawing/2014/main" id="{6822AA0F-AACC-28F1-A576-886989781D07}"/>
                  </a:ext>
                </a:extLst>
              </p:cNvPr>
              <p:cNvCxnSpPr/>
              <p:nvPr/>
            </p:nvCxnSpPr>
            <p:spPr>
              <a:xfrm>
                <a:off x="-363984" y="2503503"/>
                <a:ext cx="10102788" cy="0"/>
              </a:xfrm>
              <a:prstGeom prst="line">
                <a:avLst/>
              </a:prstGeom>
              <a:ln w="57150">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sp>
            <p:nvSpPr>
              <p:cNvPr id="17" name="Elipse 16">
                <a:extLst>
                  <a:ext uri="{FF2B5EF4-FFF2-40B4-BE49-F238E27FC236}">
                    <a16:creationId xmlns:a16="http://schemas.microsoft.com/office/drawing/2014/main" id="{49B9AC5E-88B4-2104-FE0A-0DF9735D4893}"/>
                  </a:ext>
                </a:extLst>
              </p:cNvPr>
              <p:cNvSpPr/>
              <p:nvPr/>
            </p:nvSpPr>
            <p:spPr>
              <a:xfrm>
                <a:off x="26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Elipse 31">
                <a:extLst>
                  <a:ext uri="{FF2B5EF4-FFF2-40B4-BE49-F238E27FC236}">
                    <a16:creationId xmlns:a16="http://schemas.microsoft.com/office/drawing/2014/main" id="{1B267C89-2503-B847-2FBF-33A3B48ED625}"/>
                  </a:ext>
                </a:extLst>
              </p:cNvPr>
              <p:cNvSpPr/>
              <p:nvPr/>
            </p:nvSpPr>
            <p:spPr>
              <a:xfrm>
                <a:off x="85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Elipse 33">
                <a:extLst>
                  <a:ext uri="{FF2B5EF4-FFF2-40B4-BE49-F238E27FC236}">
                    <a16:creationId xmlns:a16="http://schemas.microsoft.com/office/drawing/2014/main" id="{AA28450E-0595-6193-94B7-FDFDE19491E4}"/>
                  </a:ext>
                </a:extLst>
              </p:cNvPr>
              <p:cNvSpPr/>
              <p:nvPr/>
            </p:nvSpPr>
            <p:spPr>
              <a:xfrm>
                <a:off x="144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Elipse 34">
                <a:extLst>
                  <a:ext uri="{FF2B5EF4-FFF2-40B4-BE49-F238E27FC236}">
                    <a16:creationId xmlns:a16="http://schemas.microsoft.com/office/drawing/2014/main" id="{B312DFAC-F231-0793-F548-7CAD88BA1776}"/>
                  </a:ext>
                </a:extLst>
              </p:cNvPr>
              <p:cNvSpPr/>
              <p:nvPr/>
            </p:nvSpPr>
            <p:spPr>
              <a:xfrm>
                <a:off x="204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Elipse 35">
                <a:extLst>
                  <a:ext uri="{FF2B5EF4-FFF2-40B4-BE49-F238E27FC236}">
                    <a16:creationId xmlns:a16="http://schemas.microsoft.com/office/drawing/2014/main" id="{6FEA05CB-61EC-0CE2-221B-1DD36FE5EB37}"/>
                  </a:ext>
                </a:extLst>
              </p:cNvPr>
              <p:cNvSpPr/>
              <p:nvPr/>
            </p:nvSpPr>
            <p:spPr>
              <a:xfrm>
                <a:off x="263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Elipse 36">
                <a:extLst>
                  <a:ext uri="{FF2B5EF4-FFF2-40B4-BE49-F238E27FC236}">
                    <a16:creationId xmlns:a16="http://schemas.microsoft.com/office/drawing/2014/main" id="{193BF3AF-8E05-EFC0-B6D8-08F7D0D783F9}"/>
                  </a:ext>
                </a:extLst>
              </p:cNvPr>
              <p:cNvSpPr/>
              <p:nvPr/>
            </p:nvSpPr>
            <p:spPr>
              <a:xfrm>
                <a:off x="322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Elipse 37">
                <a:extLst>
                  <a:ext uri="{FF2B5EF4-FFF2-40B4-BE49-F238E27FC236}">
                    <a16:creationId xmlns:a16="http://schemas.microsoft.com/office/drawing/2014/main" id="{AEDC22F6-74CF-52C7-18BE-E1624C58CF71}"/>
                  </a:ext>
                </a:extLst>
              </p:cNvPr>
              <p:cNvSpPr/>
              <p:nvPr/>
            </p:nvSpPr>
            <p:spPr>
              <a:xfrm>
                <a:off x="381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Elipse 38">
                <a:extLst>
                  <a:ext uri="{FF2B5EF4-FFF2-40B4-BE49-F238E27FC236}">
                    <a16:creationId xmlns:a16="http://schemas.microsoft.com/office/drawing/2014/main" id="{22481595-197F-8E31-A5F8-1E7E393BB9FD}"/>
                  </a:ext>
                </a:extLst>
              </p:cNvPr>
              <p:cNvSpPr/>
              <p:nvPr/>
            </p:nvSpPr>
            <p:spPr>
              <a:xfrm>
                <a:off x="440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Elipse 39">
                <a:extLst>
                  <a:ext uri="{FF2B5EF4-FFF2-40B4-BE49-F238E27FC236}">
                    <a16:creationId xmlns:a16="http://schemas.microsoft.com/office/drawing/2014/main" id="{669AB1F3-8B22-BFB9-2606-4051E4CB3123}"/>
                  </a:ext>
                </a:extLst>
              </p:cNvPr>
              <p:cNvSpPr/>
              <p:nvPr/>
            </p:nvSpPr>
            <p:spPr>
              <a:xfrm>
                <a:off x="559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Elipse 40">
                <a:extLst>
                  <a:ext uri="{FF2B5EF4-FFF2-40B4-BE49-F238E27FC236}">
                    <a16:creationId xmlns:a16="http://schemas.microsoft.com/office/drawing/2014/main" id="{8FC14EEC-927C-4E92-EC06-1DB921CB238E}"/>
                  </a:ext>
                </a:extLst>
              </p:cNvPr>
              <p:cNvSpPr/>
              <p:nvPr/>
            </p:nvSpPr>
            <p:spPr>
              <a:xfrm>
                <a:off x="6184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Elipse 41">
                <a:extLst>
                  <a:ext uri="{FF2B5EF4-FFF2-40B4-BE49-F238E27FC236}">
                    <a16:creationId xmlns:a16="http://schemas.microsoft.com/office/drawing/2014/main" id="{F4C750C4-82D7-A22F-C6BE-1C05161EBCF2}"/>
                  </a:ext>
                </a:extLst>
              </p:cNvPr>
              <p:cNvSpPr/>
              <p:nvPr/>
            </p:nvSpPr>
            <p:spPr>
              <a:xfrm>
                <a:off x="6776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Elipse 42">
                <a:extLst>
                  <a:ext uri="{FF2B5EF4-FFF2-40B4-BE49-F238E27FC236}">
                    <a16:creationId xmlns:a16="http://schemas.microsoft.com/office/drawing/2014/main" id="{229E7A85-9D62-2EE0-D515-387067B89350}"/>
                  </a:ext>
                </a:extLst>
              </p:cNvPr>
              <p:cNvSpPr/>
              <p:nvPr/>
            </p:nvSpPr>
            <p:spPr>
              <a:xfrm>
                <a:off x="7368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Elipse 43">
                <a:extLst>
                  <a:ext uri="{FF2B5EF4-FFF2-40B4-BE49-F238E27FC236}">
                    <a16:creationId xmlns:a16="http://schemas.microsoft.com/office/drawing/2014/main" id="{A4FCA9A4-0D15-8EAC-386B-B3B3C0A31DC7}"/>
                  </a:ext>
                </a:extLst>
              </p:cNvPr>
              <p:cNvSpPr/>
              <p:nvPr/>
            </p:nvSpPr>
            <p:spPr>
              <a:xfrm>
                <a:off x="796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Elipse 44">
                <a:extLst>
                  <a:ext uri="{FF2B5EF4-FFF2-40B4-BE49-F238E27FC236}">
                    <a16:creationId xmlns:a16="http://schemas.microsoft.com/office/drawing/2014/main" id="{20F31CA9-E6D2-0797-EEEF-B83CC2F5577F}"/>
                  </a:ext>
                </a:extLst>
              </p:cNvPr>
              <p:cNvSpPr/>
              <p:nvPr/>
            </p:nvSpPr>
            <p:spPr>
              <a:xfrm>
                <a:off x="8552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Elipse 45">
                <a:extLst>
                  <a:ext uri="{FF2B5EF4-FFF2-40B4-BE49-F238E27FC236}">
                    <a16:creationId xmlns:a16="http://schemas.microsoft.com/office/drawing/2014/main" id="{76A6664F-03D6-51AB-0833-76F9E7825C3C}"/>
                  </a:ext>
                </a:extLst>
              </p:cNvPr>
              <p:cNvSpPr/>
              <p:nvPr/>
            </p:nvSpPr>
            <p:spPr>
              <a:xfrm>
                <a:off x="5000004" y="2326764"/>
                <a:ext cx="327996" cy="3359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50" name="Conector recto 49">
              <a:extLst>
                <a:ext uri="{FF2B5EF4-FFF2-40B4-BE49-F238E27FC236}">
                  <a16:creationId xmlns:a16="http://schemas.microsoft.com/office/drawing/2014/main" id="{E5979363-7DB6-B457-5E55-6F6F368E29AF}"/>
                </a:ext>
              </a:extLst>
            </p:cNvPr>
            <p:cNvCxnSpPr>
              <a:cxnSpLocks/>
            </p:cNvCxnSpPr>
            <p:nvPr/>
          </p:nvCxnSpPr>
          <p:spPr>
            <a:xfrm flipV="1">
              <a:off x="42800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F8645F5E-8413-E07B-3AE3-A998B5358BC6}"/>
                </a:ext>
              </a:extLst>
            </p:cNvPr>
            <p:cNvCxnSpPr>
              <a:cxnSpLocks/>
            </p:cNvCxnSpPr>
            <p:nvPr/>
          </p:nvCxnSpPr>
          <p:spPr>
            <a:xfrm flipV="1">
              <a:off x="160686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A980ADAC-400D-CC7E-E334-50CC962AA64E}"/>
                </a:ext>
              </a:extLst>
            </p:cNvPr>
            <p:cNvCxnSpPr>
              <a:cxnSpLocks/>
            </p:cNvCxnSpPr>
            <p:nvPr/>
          </p:nvCxnSpPr>
          <p:spPr>
            <a:xfrm flipV="1">
              <a:off x="2796002" y="2255390"/>
              <a:ext cx="0" cy="71373"/>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507175F9-E9F5-5A01-FEBA-BD7A12ED7088}"/>
                </a:ext>
              </a:extLst>
            </p:cNvPr>
            <p:cNvCxnSpPr>
              <a:cxnSpLocks/>
            </p:cNvCxnSpPr>
            <p:nvPr/>
          </p:nvCxnSpPr>
          <p:spPr>
            <a:xfrm flipV="1">
              <a:off x="3980002" y="2184018"/>
              <a:ext cx="0" cy="142746"/>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B6BAAFCC-162B-D252-6525-3D4238F020BE}"/>
                </a:ext>
              </a:extLst>
            </p:cNvPr>
            <p:cNvCxnSpPr>
              <a:cxnSpLocks/>
            </p:cNvCxnSpPr>
            <p:nvPr/>
          </p:nvCxnSpPr>
          <p:spPr>
            <a:xfrm flipV="1">
              <a:off x="5154192"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1370BB1D-D6A2-35CF-43AB-17DF56D95DDC}"/>
                </a:ext>
              </a:extLst>
            </p:cNvPr>
            <p:cNvCxnSpPr>
              <a:cxnSpLocks/>
            </p:cNvCxnSpPr>
            <p:nvPr/>
          </p:nvCxnSpPr>
          <p:spPr>
            <a:xfrm flipV="1">
              <a:off x="6331317"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D3F0072C-A7D6-01E2-F835-71A6D0C3DF13}"/>
                </a:ext>
              </a:extLst>
            </p:cNvPr>
            <p:cNvCxnSpPr>
              <a:cxnSpLocks/>
            </p:cNvCxnSpPr>
            <p:nvPr/>
          </p:nvCxnSpPr>
          <p:spPr>
            <a:xfrm flipV="1">
              <a:off x="7505506" y="350635"/>
              <a:ext cx="0" cy="1976129"/>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3" name="Conector recto 62">
              <a:extLst>
                <a:ext uri="{FF2B5EF4-FFF2-40B4-BE49-F238E27FC236}">
                  <a16:creationId xmlns:a16="http://schemas.microsoft.com/office/drawing/2014/main" id="{552E764A-6C09-3906-493C-5ACD11380732}"/>
                </a:ext>
              </a:extLst>
            </p:cNvPr>
            <p:cNvCxnSpPr>
              <a:cxnSpLocks/>
            </p:cNvCxnSpPr>
            <p:nvPr/>
          </p:nvCxnSpPr>
          <p:spPr>
            <a:xfrm flipV="1">
              <a:off x="8710132" y="1237534"/>
              <a:ext cx="0" cy="1089230"/>
            </a:xfrm>
            <a:prstGeom prst="line">
              <a:avLst/>
            </a:prstGeom>
            <a:ln>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65" name="Conector recto 64">
              <a:extLst>
                <a:ext uri="{FF2B5EF4-FFF2-40B4-BE49-F238E27FC236}">
                  <a16:creationId xmlns:a16="http://schemas.microsoft.com/office/drawing/2014/main" id="{E1B6E9E5-6547-988C-4387-909AE1A00DF6}"/>
                </a:ext>
              </a:extLst>
            </p:cNvPr>
            <p:cNvCxnSpPr>
              <a:cxnSpLocks/>
            </p:cNvCxnSpPr>
            <p:nvPr/>
          </p:nvCxnSpPr>
          <p:spPr>
            <a:xfrm flipV="1">
              <a:off x="1019268"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16="http://schemas.microsoft.com/office/drawing/2014/main" id="{0728690B-6192-6835-212C-02B1E8376886}"/>
                </a:ext>
              </a:extLst>
            </p:cNvPr>
            <p:cNvCxnSpPr>
              <a:cxnSpLocks/>
            </p:cNvCxnSpPr>
            <p:nvPr/>
          </p:nvCxnSpPr>
          <p:spPr>
            <a:xfrm flipV="1">
              <a:off x="2205008"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010AEBB7-146C-8DCD-C8D8-F4C00F126E70}"/>
                </a:ext>
              </a:extLst>
            </p:cNvPr>
            <p:cNvCxnSpPr>
              <a:cxnSpLocks/>
            </p:cNvCxnSpPr>
            <p:nvPr/>
          </p:nvCxnSpPr>
          <p:spPr>
            <a:xfrm flipV="1">
              <a:off x="3398083"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B6777B71-CB0A-97AA-C935-3258D26CBBC3}"/>
                </a:ext>
              </a:extLst>
            </p:cNvPr>
            <p:cNvCxnSpPr>
              <a:cxnSpLocks/>
            </p:cNvCxnSpPr>
            <p:nvPr/>
          </p:nvCxnSpPr>
          <p:spPr>
            <a:xfrm flipV="1">
              <a:off x="4570073"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Conector recto 69">
              <a:extLst>
                <a:ext uri="{FF2B5EF4-FFF2-40B4-BE49-F238E27FC236}">
                  <a16:creationId xmlns:a16="http://schemas.microsoft.com/office/drawing/2014/main" id="{ECC5DAC2-F8B8-E0BE-4F5F-992D029C1BF0}"/>
                </a:ext>
              </a:extLst>
            </p:cNvPr>
            <p:cNvCxnSpPr>
              <a:cxnSpLocks/>
            </p:cNvCxnSpPr>
            <p:nvPr/>
          </p:nvCxnSpPr>
          <p:spPr>
            <a:xfrm flipV="1">
              <a:off x="574939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Conector recto 70">
              <a:extLst>
                <a:ext uri="{FF2B5EF4-FFF2-40B4-BE49-F238E27FC236}">
                  <a16:creationId xmlns:a16="http://schemas.microsoft.com/office/drawing/2014/main" id="{502580A5-2D83-E604-7C1E-3D4139A80416}"/>
                </a:ext>
              </a:extLst>
            </p:cNvPr>
            <p:cNvCxnSpPr>
              <a:cxnSpLocks/>
            </p:cNvCxnSpPr>
            <p:nvPr/>
          </p:nvCxnSpPr>
          <p:spPr>
            <a:xfrm flipV="1">
              <a:off x="6935137" y="2662692"/>
              <a:ext cx="0" cy="1089230"/>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ector recto 71">
              <a:extLst>
                <a:ext uri="{FF2B5EF4-FFF2-40B4-BE49-F238E27FC236}">
                  <a16:creationId xmlns:a16="http://schemas.microsoft.com/office/drawing/2014/main" id="{6372BF05-AD36-8EFA-DA23-BD79B7542D72}"/>
                </a:ext>
              </a:extLst>
            </p:cNvPr>
            <p:cNvCxnSpPr>
              <a:cxnSpLocks/>
            </p:cNvCxnSpPr>
            <p:nvPr/>
          </p:nvCxnSpPr>
          <p:spPr>
            <a:xfrm flipV="1">
              <a:off x="8135087" y="2662692"/>
              <a:ext cx="0" cy="1976129"/>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 name="CuadroTexto 10">
            <a:extLst>
              <a:ext uri="{FF2B5EF4-FFF2-40B4-BE49-F238E27FC236}">
                <a16:creationId xmlns:a16="http://schemas.microsoft.com/office/drawing/2014/main" id="{5507091B-3F3A-F8F2-3129-E6D9D303312A}"/>
              </a:ext>
            </a:extLst>
          </p:cNvPr>
          <p:cNvSpPr txBox="1"/>
          <p:nvPr/>
        </p:nvSpPr>
        <p:spPr>
          <a:xfrm>
            <a:off x="1640573" y="2289868"/>
            <a:ext cx="3755761" cy="1200329"/>
          </a:xfrm>
          <a:prstGeom prst="rect">
            <a:avLst/>
          </a:prstGeom>
          <a:noFill/>
        </p:spPr>
        <p:txBody>
          <a:bodyPr wrap="square" rtlCol="0">
            <a:spAutoFit/>
          </a:bodyPr>
          <a:lstStyle/>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2023</a:t>
            </a:r>
          </a:p>
          <a:p>
            <a:r>
              <a:rPr lang="es-E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rPr>
              <a:t>Surgen modelos avanzados como GPT-4, que mejoran la capacidad de razonamiento y generación de texto, integrando IA en aplicaciones cotidianas.</a:t>
            </a:r>
            <a:endParaRPr lang="en-US" sz="1800" dirty="0">
              <a:solidFill>
                <a:schemeClr val="accent6"/>
              </a:solidFill>
              <a:highlight>
                <a:srgbClr val="000000"/>
              </a:highlight>
              <a:latin typeface="Teko Medium" panose="020B0604020202020204" charset="0"/>
              <a:ea typeface="Nanum Gothic Coding" panose="020B0604020202020204" charset="-127"/>
              <a:cs typeface="Teko Medium" panose="020B0604020202020204" charset="0"/>
            </a:endParaRPr>
          </a:p>
        </p:txBody>
      </p:sp>
      <p:pic>
        <p:nvPicPr>
          <p:cNvPr id="15364" name="Picture 4" descr="Chat GPT-4: Open AI's most Recent and Advance Launch">
            <a:extLst>
              <a:ext uri="{FF2B5EF4-FFF2-40B4-BE49-F238E27FC236}">
                <a16:creationId xmlns:a16="http://schemas.microsoft.com/office/drawing/2014/main" id="{5E170F05-2BBE-0BB0-2AAC-1FA2BB20F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79" y="2091853"/>
            <a:ext cx="2837969" cy="1596358"/>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hlinkClick r:id="rId5" action="ppaction://hlinksldjump"/>
            <a:extLst>
              <a:ext uri="{FF2B5EF4-FFF2-40B4-BE49-F238E27FC236}">
                <a16:creationId xmlns:a16="http://schemas.microsoft.com/office/drawing/2014/main" id="{304B5996-78AA-060F-677E-ACD94FFDC26D}"/>
              </a:ext>
            </a:extLst>
          </p:cNvPr>
          <p:cNvSpPr/>
          <p:nvPr/>
        </p:nvSpPr>
        <p:spPr>
          <a:xfrm>
            <a:off x="1480441" y="4520489"/>
            <a:ext cx="302217" cy="275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636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FFEF8-00E8-CB17-1538-04681C1D60A3}"/>
              </a:ext>
            </a:extLst>
          </p:cNvPr>
          <p:cNvSpPr>
            <a:spLocks noGrp="1"/>
          </p:cNvSpPr>
          <p:nvPr>
            <p:ph type="title"/>
          </p:nvPr>
        </p:nvSpPr>
        <p:spPr>
          <a:xfrm>
            <a:off x="-1473010" y="360942"/>
            <a:ext cx="7704000" cy="572700"/>
          </a:xfrm>
        </p:spPr>
        <p:txBody>
          <a:bodyPr/>
          <a:lstStyle/>
          <a:p>
            <a:r>
              <a:rPr lang="es-MX" sz="4000" dirty="0"/>
              <a:t>Conclusión</a:t>
            </a:r>
            <a:br>
              <a:rPr lang="es-MX" dirty="0"/>
            </a:br>
            <a:endParaRPr lang="en-US" dirty="0"/>
          </a:p>
        </p:txBody>
      </p:sp>
      <p:sp>
        <p:nvSpPr>
          <p:cNvPr id="3" name="Marcador de texto 2">
            <a:extLst>
              <a:ext uri="{FF2B5EF4-FFF2-40B4-BE49-F238E27FC236}">
                <a16:creationId xmlns:a16="http://schemas.microsoft.com/office/drawing/2014/main" id="{9828968E-33B4-40A2-D047-4BE21CDB8AA1}"/>
              </a:ext>
            </a:extLst>
          </p:cNvPr>
          <p:cNvSpPr>
            <a:spLocks noGrp="1"/>
          </p:cNvSpPr>
          <p:nvPr>
            <p:ph type="body" idx="1"/>
          </p:nvPr>
        </p:nvSpPr>
        <p:spPr>
          <a:xfrm>
            <a:off x="485221" y="1118998"/>
            <a:ext cx="4704616" cy="3952514"/>
          </a:xfrm>
        </p:spPr>
        <p:txBody>
          <a:bodyPr/>
          <a:lstStyle/>
          <a:p>
            <a:pPr algn="just"/>
            <a:r>
              <a:rPr lang="es-ES" dirty="0"/>
              <a:t>La inteligencia artificial ha recorrido un largo camino, pasando de simples ideas a sistemas que transforman nuestra realidad. Hoy dominamos la IA estrecha, pero el horizonte apunta hacia una IA general capaz de razonar como un humano e, incluso, una superinteligencia que podría superar nuestro propio intelecto. ¿Será la mayor aliada de la humanidad o el inicio de algo que no podremos controlar? El futuro de la IA sigue siendo un misterio... y solo el tiempo nos dará la respuesta.</a:t>
            </a:r>
            <a:endParaRPr lang="en-US" dirty="0"/>
          </a:p>
        </p:txBody>
      </p:sp>
      <p:pic>
        <p:nvPicPr>
          <p:cNvPr id="4" name="Google Shape;2243;p61">
            <a:extLst>
              <a:ext uri="{FF2B5EF4-FFF2-40B4-BE49-F238E27FC236}">
                <a16:creationId xmlns:a16="http://schemas.microsoft.com/office/drawing/2014/main" id="{AFE841D8-C7A0-E42B-BC85-9391A9BEC8ED}"/>
              </a:ext>
            </a:extLst>
          </p:cNvPr>
          <p:cNvPicPr preferRelativeResize="0"/>
          <p:nvPr/>
        </p:nvPicPr>
        <p:blipFill rotWithShape="1">
          <a:blip r:embed="rId2">
            <a:alphaModFix/>
          </a:blip>
          <a:srcRect l="48636" r="11540"/>
          <a:stretch/>
        </p:blipFill>
        <p:spPr>
          <a:xfrm>
            <a:off x="5580017" y="69408"/>
            <a:ext cx="3641477" cy="5143500"/>
          </a:xfrm>
          <a:prstGeom prst="rect">
            <a:avLst/>
          </a:prstGeom>
          <a:noFill/>
          <a:ln>
            <a:noFill/>
          </a:ln>
        </p:spPr>
      </p:pic>
    </p:spTree>
    <p:extLst>
      <p:ext uri="{BB962C8B-B14F-4D97-AF65-F5344CB8AC3E}">
        <p14:creationId xmlns:p14="http://schemas.microsoft.com/office/powerpoint/2010/main" val="259481334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Bibliografía</a:t>
            </a:r>
            <a:endParaRPr lang="en-US" dirty="0"/>
          </a:p>
        </p:txBody>
      </p:sp>
      <p:sp>
        <p:nvSpPr>
          <p:cNvPr id="2264" name="Google Shape;2264;p62"/>
          <p:cNvSpPr txBox="1">
            <a:spLocks noGrp="1"/>
          </p:cNvSpPr>
          <p:nvPr>
            <p:ph type="body" idx="1"/>
          </p:nvPr>
        </p:nvSpPr>
        <p:spPr>
          <a:xfrm>
            <a:off x="160638" y="965475"/>
            <a:ext cx="8983362" cy="3642900"/>
          </a:xfrm>
          <a:prstGeom prst="rect">
            <a:avLst/>
          </a:prstGeom>
        </p:spPr>
        <p:txBody>
          <a:bodyPr spcFirstLastPara="1" wrap="square" lIns="91425" tIns="91425" rIns="91425" bIns="91425" anchor="t" anchorCtr="0">
            <a:noAutofit/>
          </a:bodyPr>
          <a:lstStyle/>
          <a:p>
            <a:pPr marL="241300" lvl="0" indent="-215900" algn="l" rtl="0">
              <a:spcBef>
                <a:spcPts val="1000"/>
              </a:spcBef>
              <a:spcAft>
                <a:spcPts val="0"/>
              </a:spcAft>
              <a:buSzPts val="1400"/>
              <a:buChar char="●"/>
            </a:pPr>
            <a:r>
              <a:rPr lang="es-ES" sz="1050" dirty="0"/>
              <a:t>¿Qué es la inteligencia artificial o IA? (s/f). Google Cloud. Recuperado el 4 de febrero de 2025, de </a:t>
            </a:r>
            <a:r>
              <a:rPr lang="es-ES" sz="1050" dirty="0">
                <a:hlinkClick r:id="rId3"/>
              </a:rPr>
              <a:t>https://cloud.google.com/learn/what-is-artificial-intelligence?hl=es-419</a:t>
            </a:r>
            <a:endParaRPr lang="es-ES" sz="1050" dirty="0"/>
          </a:p>
          <a:p>
            <a:pPr marL="241300" lvl="0" indent="-215900" algn="l" rtl="0">
              <a:spcBef>
                <a:spcPts val="1000"/>
              </a:spcBef>
              <a:spcAft>
                <a:spcPts val="0"/>
              </a:spcAft>
              <a:buSzPts val="1400"/>
              <a:buChar char="●"/>
            </a:pPr>
            <a:r>
              <a:rPr lang="es-ES" sz="1050" dirty="0"/>
              <a:t>McCulloch, W. S., &amp; Pitts, W. (1943). A </a:t>
            </a:r>
            <a:r>
              <a:rPr lang="es-ES" sz="1050" dirty="0" err="1"/>
              <a:t>logical</a:t>
            </a:r>
            <a:r>
              <a:rPr lang="es-ES" sz="1050" dirty="0"/>
              <a:t> </a:t>
            </a:r>
            <a:r>
              <a:rPr lang="es-ES" sz="1050" dirty="0" err="1"/>
              <a:t>calculus</a:t>
            </a:r>
            <a:r>
              <a:rPr lang="es-ES" sz="1050" dirty="0"/>
              <a:t> </a:t>
            </a:r>
            <a:r>
              <a:rPr lang="es-ES" sz="1050" dirty="0" err="1"/>
              <a:t>of</a:t>
            </a:r>
            <a:r>
              <a:rPr lang="es-ES" sz="1050" dirty="0"/>
              <a:t> </a:t>
            </a:r>
            <a:r>
              <a:rPr lang="es-ES" sz="1050" dirty="0" err="1"/>
              <a:t>the</a:t>
            </a:r>
            <a:r>
              <a:rPr lang="es-ES" sz="1050" dirty="0"/>
              <a:t> ideas </a:t>
            </a:r>
            <a:r>
              <a:rPr lang="es-ES" sz="1050" dirty="0" err="1"/>
              <a:t>immanent</a:t>
            </a:r>
            <a:r>
              <a:rPr lang="es-ES" sz="1050" dirty="0"/>
              <a:t> in </a:t>
            </a:r>
            <a:r>
              <a:rPr lang="es-ES" sz="1050" dirty="0" err="1"/>
              <a:t>nervous</a:t>
            </a:r>
            <a:r>
              <a:rPr lang="es-ES" sz="1050" dirty="0"/>
              <a:t> </a:t>
            </a:r>
            <a:r>
              <a:rPr lang="es-ES" sz="1050" dirty="0" err="1"/>
              <a:t>activity</a:t>
            </a:r>
            <a:r>
              <a:rPr lang="es-ES" sz="1050" dirty="0"/>
              <a:t>. </a:t>
            </a:r>
            <a:r>
              <a:rPr lang="es-ES" sz="1050" dirty="0" err="1"/>
              <a:t>The</a:t>
            </a:r>
            <a:r>
              <a:rPr lang="es-ES" sz="1050" dirty="0"/>
              <a:t> </a:t>
            </a:r>
            <a:r>
              <a:rPr lang="es-ES" sz="1050" dirty="0" err="1"/>
              <a:t>Bulletin</a:t>
            </a:r>
            <a:r>
              <a:rPr lang="es-ES" sz="1050" dirty="0"/>
              <a:t> </a:t>
            </a:r>
            <a:r>
              <a:rPr lang="es-ES" sz="1050" dirty="0" err="1"/>
              <a:t>of</a:t>
            </a:r>
            <a:r>
              <a:rPr lang="es-ES" sz="1050" dirty="0"/>
              <a:t> </a:t>
            </a:r>
            <a:r>
              <a:rPr lang="es-ES" sz="1050" dirty="0" err="1"/>
              <a:t>Mathematical</a:t>
            </a:r>
            <a:r>
              <a:rPr lang="es-ES" sz="1050" dirty="0"/>
              <a:t> </a:t>
            </a:r>
            <a:r>
              <a:rPr lang="es-ES" sz="1050" dirty="0" err="1"/>
              <a:t>Biophysics</a:t>
            </a:r>
            <a:r>
              <a:rPr lang="es-ES" sz="1050" dirty="0"/>
              <a:t>, 5(4), 115-133.</a:t>
            </a:r>
          </a:p>
          <a:p>
            <a:pPr marL="241300" lvl="0" indent="-215900" algn="l" rtl="0">
              <a:spcBef>
                <a:spcPts val="1000"/>
              </a:spcBef>
              <a:spcAft>
                <a:spcPts val="0"/>
              </a:spcAft>
              <a:buSzPts val="1400"/>
              <a:buChar char="●"/>
            </a:pPr>
            <a:r>
              <a:rPr lang="es-ES" sz="1050" dirty="0"/>
              <a:t>Turing, A. M. (1950). Computing </a:t>
            </a:r>
            <a:r>
              <a:rPr lang="es-ES" sz="1050" dirty="0" err="1"/>
              <a:t>machinery</a:t>
            </a:r>
            <a:r>
              <a:rPr lang="es-ES" sz="1050" dirty="0"/>
              <a:t> and </a:t>
            </a:r>
            <a:r>
              <a:rPr lang="es-ES" sz="1050" dirty="0" err="1"/>
              <a:t>intelligence</a:t>
            </a:r>
            <a:r>
              <a:rPr lang="es-ES" sz="1050" dirty="0"/>
              <a:t>. </a:t>
            </a:r>
            <a:r>
              <a:rPr lang="es-ES" sz="1050" dirty="0" err="1"/>
              <a:t>Mind</a:t>
            </a:r>
            <a:r>
              <a:rPr lang="es-ES" sz="1050" dirty="0"/>
              <a:t>, 59(236), 433-460.</a:t>
            </a:r>
          </a:p>
          <a:p>
            <a:pPr marL="241300" lvl="0" indent="-215900" algn="l" rtl="0">
              <a:spcBef>
                <a:spcPts val="1000"/>
              </a:spcBef>
              <a:spcAft>
                <a:spcPts val="0"/>
              </a:spcAft>
              <a:buSzPts val="1400"/>
              <a:buChar char="●"/>
            </a:pPr>
            <a:r>
              <a:rPr lang="es-ES" sz="1050" dirty="0"/>
              <a:t>McCarthy, J., Minsky, M., Rochester, N., &amp; Shannon, C. (1955). A </a:t>
            </a:r>
            <a:r>
              <a:rPr lang="es-ES" sz="1050" dirty="0" err="1"/>
              <a:t>proposal</a:t>
            </a:r>
            <a:r>
              <a:rPr lang="es-ES" sz="1050" dirty="0"/>
              <a:t> </a:t>
            </a:r>
            <a:r>
              <a:rPr lang="es-ES" sz="1050" dirty="0" err="1"/>
              <a:t>for</a:t>
            </a:r>
            <a:r>
              <a:rPr lang="es-ES" sz="1050" dirty="0"/>
              <a:t> </a:t>
            </a:r>
            <a:r>
              <a:rPr lang="es-ES" sz="1050" dirty="0" err="1"/>
              <a:t>the</a:t>
            </a:r>
            <a:r>
              <a:rPr lang="es-ES" sz="1050" dirty="0"/>
              <a:t> Dartmouth Summer </a:t>
            </a:r>
            <a:r>
              <a:rPr lang="es-ES" sz="1050" dirty="0" err="1"/>
              <a:t>Research</a:t>
            </a:r>
            <a:r>
              <a:rPr lang="es-ES" sz="1050" dirty="0"/>
              <a:t> Project </a:t>
            </a:r>
            <a:r>
              <a:rPr lang="es-ES" sz="1050" dirty="0" err="1"/>
              <a:t>on</a:t>
            </a:r>
            <a:r>
              <a:rPr lang="es-ES" sz="1050" dirty="0"/>
              <a:t> Artificial </a:t>
            </a:r>
            <a:r>
              <a:rPr lang="es-ES" sz="1050" dirty="0" err="1"/>
              <a:t>Intelligence</a:t>
            </a:r>
            <a:r>
              <a:rPr lang="es-ES" sz="1050" dirty="0"/>
              <a:t>. AI Magazine, 27(4), 12-14.</a:t>
            </a:r>
          </a:p>
          <a:p>
            <a:pPr marL="241300" lvl="0" indent="-215900" algn="l" rtl="0">
              <a:spcBef>
                <a:spcPts val="1000"/>
              </a:spcBef>
              <a:spcAft>
                <a:spcPts val="0"/>
              </a:spcAft>
              <a:buSzPts val="1400"/>
              <a:buChar char="●"/>
            </a:pPr>
            <a:r>
              <a:rPr lang="es-ES" sz="1050" dirty="0"/>
              <a:t>Rosenblatt, F. (1958). </a:t>
            </a:r>
            <a:r>
              <a:rPr lang="es-ES" sz="1050" dirty="0" err="1"/>
              <a:t>The</a:t>
            </a:r>
            <a:r>
              <a:rPr lang="es-ES" sz="1050" dirty="0"/>
              <a:t> </a:t>
            </a:r>
            <a:r>
              <a:rPr lang="es-ES" sz="1050" dirty="0" err="1"/>
              <a:t>perceptron</a:t>
            </a:r>
            <a:r>
              <a:rPr lang="es-ES" sz="1050" dirty="0"/>
              <a:t>: A </a:t>
            </a:r>
            <a:r>
              <a:rPr lang="es-ES" sz="1050" dirty="0" err="1"/>
              <a:t>probabilistic</a:t>
            </a:r>
            <a:r>
              <a:rPr lang="es-ES" sz="1050" dirty="0"/>
              <a:t> </a:t>
            </a:r>
            <a:r>
              <a:rPr lang="es-ES" sz="1050" dirty="0" err="1"/>
              <a:t>model</a:t>
            </a:r>
            <a:r>
              <a:rPr lang="es-ES" sz="1050" dirty="0"/>
              <a:t> </a:t>
            </a:r>
            <a:r>
              <a:rPr lang="es-ES" sz="1050" dirty="0" err="1"/>
              <a:t>for</a:t>
            </a:r>
            <a:r>
              <a:rPr lang="es-ES" sz="1050" dirty="0"/>
              <a:t> </a:t>
            </a:r>
            <a:r>
              <a:rPr lang="es-ES" sz="1050" dirty="0" err="1"/>
              <a:t>information</a:t>
            </a:r>
            <a:r>
              <a:rPr lang="es-ES" sz="1050" dirty="0"/>
              <a:t> </a:t>
            </a:r>
            <a:r>
              <a:rPr lang="es-ES" sz="1050" dirty="0" err="1"/>
              <a:t>storage</a:t>
            </a:r>
            <a:r>
              <a:rPr lang="es-ES" sz="1050" dirty="0"/>
              <a:t> and </a:t>
            </a:r>
            <a:r>
              <a:rPr lang="es-ES" sz="1050" dirty="0" err="1"/>
              <a:t>organization</a:t>
            </a:r>
            <a:r>
              <a:rPr lang="es-ES" sz="1050" dirty="0"/>
              <a:t> in </a:t>
            </a:r>
            <a:r>
              <a:rPr lang="es-ES" sz="1050" dirty="0" err="1"/>
              <a:t>the</a:t>
            </a:r>
            <a:r>
              <a:rPr lang="es-ES" sz="1050" dirty="0"/>
              <a:t> </a:t>
            </a:r>
            <a:r>
              <a:rPr lang="es-ES" sz="1050" dirty="0" err="1"/>
              <a:t>brain</a:t>
            </a:r>
            <a:r>
              <a:rPr lang="es-ES" sz="1050" dirty="0"/>
              <a:t>. </a:t>
            </a:r>
            <a:r>
              <a:rPr lang="es-ES" sz="1050" dirty="0" err="1"/>
              <a:t>Psychological</a:t>
            </a:r>
            <a:r>
              <a:rPr lang="es-ES" sz="1050" dirty="0"/>
              <a:t> </a:t>
            </a:r>
            <a:r>
              <a:rPr lang="es-ES" sz="1050" dirty="0" err="1"/>
              <a:t>Review</a:t>
            </a:r>
            <a:r>
              <a:rPr lang="es-ES" sz="1050" dirty="0"/>
              <a:t>, 65(6), 386-408.</a:t>
            </a:r>
          </a:p>
          <a:p>
            <a:pPr marL="241300" lvl="0" indent="-215900" algn="l" rtl="0">
              <a:spcBef>
                <a:spcPts val="1000"/>
              </a:spcBef>
              <a:spcAft>
                <a:spcPts val="0"/>
              </a:spcAft>
              <a:buSzPts val="1400"/>
              <a:buChar char="●"/>
            </a:pPr>
            <a:r>
              <a:rPr lang="es-ES" sz="1050" dirty="0" err="1"/>
              <a:t>Weizenbaum</a:t>
            </a:r>
            <a:r>
              <a:rPr lang="es-ES" sz="1050" dirty="0"/>
              <a:t>, J. (1966). ELIZA—A </a:t>
            </a:r>
            <a:r>
              <a:rPr lang="es-ES" sz="1050" dirty="0" err="1"/>
              <a:t>computer</a:t>
            </a:r>
            <a:r>
              <a:rPr lang="es-ES" sz="1050" dirty="0"/>
              <a:t> </a:t>
            </a:r>
            <a:r>
              <a:rPr lang="es-ES" sz="1050" dirty="0" err="1"/>
              <a:t>program</a:t>
            </a:r>
            <a:r>
              <a:rPr lang="es-ES" sz="1050" dirty="0"/>
              <a:t> </a:t>
            </a:r>
            <a:r>
              <a:rPr lang="es-ES" sz="1050" dirty="0" err="1"/>
              <a:t>for</a:t>
            </a:r>
            <a:r>
              <a:rPr lang="es-ES" sz="1050" dirty="0"/>
              <a:t> </a:t>
            </a:r>
            <a:r>
              <a:rPr lang="es-ES" sz="1050" dirty="0" err="1"/>
              <a:t>the</a:t>
            </a:r>
            <a:r>
              <a:rPr lang="es-ES" sz="1050" dirty="0"/>
              <a:t> </a:t>
            </a:r>
            <a:r>
              <a:rPr lang="es-ES" sz="1050" dirty="0" err="1"/>
              <a:t>study</a:t>
            </a:r>
            <a:r>
              <a:rPr lang="es-ES" sz="1050" dirty="0"/>
              <a:t> </a:t>
            </a:r>
            <a:r>
              <a:rPr lang="es-ES" sz="1050" dirty="0" err="1"/>
              <a:t>of</a:t>
            </a:r>
            <a:r>
              <a:rPr lang="es-ES" sz="1050" dirty="0"/>
              <a:t> natural </a:t>
            </a:r>
            <a:r>
              <a:rPr lang="es-ES" sz="1050" dirty="0" err="1"/>
              <a:t>language</a:t>
            </a:r>
            <a:r>
              <a:rPr lang="es-ES" sz="1050" dirty="0"/>
              <a:t> </a:t>
            </a:r>
            <a:r>
              <a:rPr lang="es-ES" sz="1050" dirty="0" err="1"/>
              <a:t>communication</a:t>
            </a:r>
            <a:r>
              <a:rPr lang="es-ES" sz="1050" dirty="0"/>
              <a:t> </a:t>
            </a:r>
            <a:r>
              <a:rPr lang="es-ES" sz="1050" dirty="0" err="1"/>
              <a:t>between</a:t>
            </a:r>
            <a:r>
              <a:rPr lang="es-ES" sz="1050" dirty="0"/>
              <a:t> </a:t>
            </a:r>
            <a:r>
              <a:rPr lang="es-ES" sz="1050" dirty="0" err="1"/>
              <a:t>man</a:t>
            </a:r>
            <a:r>
              <a:rPr lang="es-ES" sz="1050" dirty="0"/>
              <a:t> and machine. </a:t>
            </a:r>
            <a:r>
              <a:rPr lang="es-ES" sz="1050" dirty="0" err="1"/>
              <a:t>Communications</a:t>
            </a:r>
            <a:r>
              <a:rPr lang="es-ES" sz="1050" dirty="0"/>
              <a:t> </a:t>
            </a:r>
            <a:r>
              <a:rPr lang="es-ES" sz="1050" dirty="0" err="1"/>
              <a:t>of</a:t>
            </a:r>
            <a:r>
              <a:rPr lang="es-ES" sz="1050" dirty="0"/>
              <a:t> </a:t>
            </a:r>
            <a:r>
              <a:rPr lang="es-ES" sz="1050" dirty="0" err="1"/>
              <a:t>the</a:t>
            </a:r>
            <a:r>
              <a:rPr lang="es-ES" sz="1050" dirty="0"/>
              <a:t> ACM, 9(1), 36-45.</a:t>
            </a:r>
          </a:p>
          <a:p>
            <a:pPr marL="241300" lvl="0" indent="-215900" algn="l" rtl="0">
              <a:spcBef>
                <a:spcPts val="1000"/>
              </a:spcBef>
              <a:spcAft>
                <a:spcPts val="0"/>
              </a:spcAft>
              <a:buSzPts val="1400"/>
              <a:buChar char="●"/>
            </a:pPr>
            <a:r>
              <a:rPr lang="es-ES" sz="1050" dirty="0"/>
              <a:t>Minsky, M., &amp; Papert, S. (1969). </a:t>
            </a:r>
            <a:r>
              <a:rPr lang="es-ES" sz="1050" dirty="0" err="1"/>
              <a:t>Perceptrons</a:t>
            </a:r>
            <a:r>
              <a:rPr lang="es-ES" sz="1050" dirty="0"/>
              <a:t>: </a:t>
            </a:r>
            <a:r>
              <a:rPr lang="es-ES" sz="1050" dirty="0" err="1"/>
              <a:t>An</a:t>
            </a:r>
            <a:r>
              <a:rPr lang="es-ES" sz="1050" dirty="0"/>
              <a:t> </a:t>
            </a:r>
            <a:r>
              <a:rPr lang="es-ES" sz="1050" dirty="0" err="1"/>
              <a:t>introduction</a:t>
            </a:r>
            <a:r>
              <a:rPr lang="es-ES" sz="1050" dirty="0"/>
              <a:t> </a:t>
            </a:r>
            <a:r>
              <a:rPr lang="es-ES" sz="1050" dirty="0" err="1"/>
              <a:t>to</a:t>
            </a:r>
            <a:r>
              <a:rPr lang="es-ES" sz="1050" dirty="0"/>
              <a:t> </a:t>
            </a:r>
            <a:r>
              <a:rPr lang="es-ES" sz="1050" dirty="0" err="1"/>
              <a:t>computational</a:t>
            </a:r>
            <a:r>
              <a:rPr lang="es-ES" sz="1050" dirty="0"/>
              <a:t> </a:t>
            </a:r>
            <a:r>
              <a:rPr lang="es-ES" sz="1050" dirty="0" err="1"/>
              <a:t>geometry</a:t>
            </a:r>
            <a:r>
              <a:rPr lang="es-ES" sz="1050" dirty="0"/>
              <a:t>. MIT </a:t>
            </a:r>
            <a:r>
              <a:rPr lang="es-ES" sz="1050" dirty="0" err="1"/>
              <a:t>Press</a:t>
            </a:r>
            <a:r>
              <a:rPr lang="es-ES" sz="1050" dirty="0"/>
              <a:t>.</a:t>
            </a:r>
          </a:p>
          <a:p>
            <a:pPr marL="241300" lvl="0" indent="-215900" algn="l" rtl="0">
              <a:spcBef>
                <a:spcPts val="1000"/>
              </a:spcBef>
              <a:spcAft>
                <a:spcPts val="0"/>
              </a:spcAft>
              <a:buSzPts val="1400"/>
              <a:buChar char="●"/>
            </a:pPr>
            <a:r>
              <a:rPr lang="es-ES" sz="1050" dirty="0"/>
              <a:t>Buchanan, B. G., &amp; </a:t>
            </a:r>
            <a:r>
              <a:rPr lang="es-ES" sz="1050" dirty="0" err="1"/>
              <a:t>Shortliffe</a:t>
            </a:r>
            <a:r>
              <a:rPr lang="es-ES" sz="1050" dirty="0"/>
              <a:t>, E. H. (1984). Rule-</a:t>
            </a:r>
            <a:r>
              <a:rPr lang="es-ES" sz="1050" dirty="0" err="1"/>
              <a:t>based</a:t>
            </a:r>
            <a:r>
              <a:rPr lang="es-ES" sz="1050" dirty="0"/>
              <a:t> </a:t>
            </a:r>
            <a:r>
              <a:rPr lang="es-ES" sz="1050" dirty="0" err="1"/>
              <a:t>expert</a:t>
            </a:r>
            <a:r>
              <a:rPr lang="es-ES" sz="1050" dirty="0"/>
              <a:t> </a:t>
            </a:r>
            <a:r>
              <a:rPr lang="es-ES" sz="1050" dirty="0" err="1"/>
              <a:t>systems</a:t>
            </a:r>
            <a:r>
              <a:rPr lang="es-ES" sz="1050" dirty="0"/>
              <a:t>: </a:t>
            </a:r>
            <a:r>
              <a:rPr lang="es-ES" sz="1050" dirty="0" err="1"/>
              <a:t>The</a:t>
            </a:r>
            <a:r>
              <a:rPr lang="es-ES" sz="1050" dirty="0"/>
              <a:t> MYCIN </a:t>
            </a:r>
            <a:r>
              <a:rPr lang="es-ES" sz="1050" dirty="0" err="1"/>
              <a:t>experiments</a:t>
            </a:r>
            <a:r>
              <a:rPr lang="es-ES" sz="1050" dirty="0"/>
              <a:t> </a:t>
            </a:r>
            <a:r>
              <a:rPr lang="es-ES" sz="1050" dirty="0" err="1"/>
              <a:t>of</a:t>
            </a:r>
            <a:r>
              <a:rPr lang="es-ES" sz="1050" dirty="0"/>
              <a:t> </a:t>
            </a:r>
            <a:r>
              <a:rPr lang="es-ES" sz="1050" dirty="0" err="1"/>
              <a:t>the</a:t>
            </a:r>
            <a:r>
              <a:rPr lang="es-ES" sz="1050" dirty="0"/>
              <a:t> Stanford </a:t>
            </a:r>
            <a:r>
              <a:rPr lang="es-ES" sz="1050" dirty="0" err="1"/>
              <a:t>Heuristic</a:t>
            </a:r>
            <a:r>
              <a:rPr lang="es-ES" sz="1050" dirty="0"/>
              <a:t> </a:t>
            </a:r>
            <a:r>
              <a:rPr lang="es-ES" sz="1050" dirty="0" err="1"/>
              <a:t>Programming</a:t>
            </a:r>
            <a:r>
              <a:rPr lang="es-ES" sz="1050" dirty="0"/>
              <a:t> Project. Addison-Wesley.</a:t>
            </a:r>
          </a:p>
          <a:p>
            <a:pPr marL="241300" lvl="0" indent="-215900" algn="l" rtl="0">
              <a:spcBef>
                <a:spcPts val="1000"/>
              </a:spcBef>
              <a:spcAft>
                <a:spcPts val="0"/>
              </a:spcAft>
              <a:buSzPts val="1400"/>
              <a:buChar char="●"/>
            </a:pPr>
            <a:r>
              <a:rPr lang="es-ES" sz="1050" dirty="0" err="1"/>
              <a:t>Rumelhart</a:t>
            </a:r>
            <a:r>
              <a:rPr lang="es-ES" sz="1050" dirty="0"/>
              <a:t>, D. E., Hinton, G. E., &amp; Williams, R. J. (1986). </a:t>
            </a:r>
            <a:r>
              <a:rPr lang="es-ES" sz="1050" dirty="0" err="1"/>
              <a:t>Learning</a:t>
            </a:r>
            <a:r>
              <a:rPr lang="es-ES" sz="1050" dirty="0"/>
              <a:t> </a:t>
            </a:r>
            <a:r>
              <a:rPr lang="es-ES" sz="1050" dirty="0" err="1"/>
              <a:t>representations</a:t>
            </a:r>
            <a:r>
              <a:rPr lang="es-ES" sz="1050" dirty="0"/>
              <a:t> </a:t>
            </a:r>
            <a:r>
              <a:rPr lang="es-ES" sz="1050" dirty="0" err="1"/>
              <a:t>by</a:t>
            </a:r>
            <a:r>
              <a:rPr lang="es-ES" sz="1050" dirty="0"/>
              <a:t> back-</a:t>
            </a:r>
            <a:r>
              <a:rPr lang="es-ES" sz="1050" dirty="0" err="1"/>
              <a:t>propagating</a:t>
            </a:r>
            <a:r>
              <a:rPr lang="es-ES" sz="1050" dirty="0"/>
              <a:t> </a:t>
            </a:r>
            <a:r>
              <a:rPr lang="es-ES" sz="1050" dirty="0" err="1"/>
              <a:t>errors</a:t>
            </a:r>
            <a:r>
              <a:rPr lang="es-ES" sz="1050" dirty="0"/>
              <a:t>. </a:t>
            </a:r>
            <a:r>
              <a:rPr lang="es-ES" sz="1050" dirty="0" err="1"/>
              <a:t>Nature</a:t>
            </a:r>
            <a:r>
              <a:rPr lang="es-ES" sz="1050" dirty="0"/>
              <a:t>, 323(6088), 533-536.</a:t>
            </a:r>
          </a:p>
          <a:p>
            <a:pPr marL="241300" lvl="0" indent="-215900" algn="l" rtl="0">
              <a:spcBef>
                <a:spcPts val="1000"/>
              </a:spcBef>
              <a:spcAft>
                <a:spcPts val="0"/>
              </a:spcAft>
              <a:buSzPts val="1400"/>
              <a:buChar char="●"/>
            </a:pPr>
            <a:endParaRPr lang="es-ES" sz="1000" dirty="0"/>
          </a:p>
          <a:p>
            <a:pPr marL="241300" lvl="0" indent="-215900" algn="l" rtl="0">
              <a:spcBef>
                <a:spcPts val="1000"/>
              </a:spcBef>
              <a:spcAft>
                <a:spcPts val="0"/>
              </a:spcAft>
              <a:buSzPts val="1400"/>
              <a:buChar char="●"/>
            </a:pPr>
            <a:endParaRPr lang="es-ES" sz="1000" dirty="0"/>
          </a:p>
          <a:p>
            <a:pPr marL="241300" lvl="0" indent="-215900" algn="l" rtl="0">
              <a:spcBef>
                <a:spcPts val="1000"/>
              </a:spcBef>
              <a:spcAft>
                <a:spcPts val="0"/>
              </a:spcAft>
              <a:buSzPts val="1400"/>
              <a:buChar char="●"/>
            </a:pPr>
            <a:endParaRPr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effectLst>
                  <a:outerShdw blurRad="38100" dist="38100" dir="2700000" algn="tl">
                    <a:srgbClr val="000000">
                      <a:alpha val="43137"/>
                    </a:srgbClr>
                  </a:outerShdw>
                </a:effectLst>
              </a:rPr>
              <a:t>Bibliografía</a:t>
            </a:r>
            <a:endParaRPr lang="en-US" dirty="0">
              <a:effectLst>
                <a:outerShdw blurRad="38100" dist="38100" dir="2700000" algn="tl">
                  <a:srgbClr val="000000">
                    <a:alpha val="43137"/>
                  </a:srgbClr>
                </a:outerShdw>
              </a:effectLst>
            </a:endParaRPr>
          </a:p>
        </p:txBody>
      </p:sp>
      <p:sp>
        <p:nvSpPr>
          <p:cNvPr id="2264" name="Google Shape;2264;p62"/>
          <p:cNvSpPr txBox="1">
            <a:spLocks noGrp="1"/>
          </p:cNvSpPr>
          <p:nvPr>
            <p:ph type="body" idx="1"/>
          </p:nvPr>
        </p:nvSpPr>
        <p:spPr>
          <a:xfrm>
            <a:off x="160638" y="965475"/>
            <a:ext cx="8983362" cy="3642900"/>
          </a:xfrm>
          <a:prstGeom prst="rect">
            <a:avLst/>
          </a:prstGeom>
        </p:spPr>
        <p:txBody>
          <a:bodyPr spcFirstLastPara="1" wrap="square" lIns="91425" tIns="91425" rIns="91425" bIns="91425" anchor="t" anchorCtr="0">
            <a:noAutofit/>
          </a:bodyPr>
          <a:lstStyle/>
          <a:p>
            <a:pPr marL="241300" lvl="0" indent="-215900" algn="l" rtl="0">
              <a:spcBef>
                <a:spcPts val="1000"/>
              </a:spcBef>
              <a:spcAft>
                <a:spcPts val="0"/>
              </a:spcAft>
              <a:buSzPts val="1400"/>
              <a:buChar char="●"/>
            </a:pPr>
            <a:r>
              <a:rPr lang="es-ES" sz="1050" dirty="0"/>
              <a:t>Campbell, M., </a:t>
            </a:r>
            <a:r>
              <a:rPr lang="es-ES" sz="1050" dirty="0" err="1"/>
              <a:t>Hoane</a:t>
            </a:r>
            <a:r>
              <a:rPr lang="es-ES" sz="1050" dirty="0"/>
              <a:t>, A. J., &amp; </a:t>
            </a:r>
            <a:r>
              <a:rPr lang="es-ES" sz="1050" dirty="0" err="1"/>
              <a:t>Hsu</a:t>
            </a:r>
            <a:r>
              <a:rPr lang="es-ES" sz="1050" dirty="0"/>
              <a:t>, F. H. (2002). Deep Blue. Artificial </a:t>
            </a:r>
            <a:r>
              <a:rPr lang="es-ES" sz="1050" dirty="0" err="1"/>
              <a:t>Intelligence</a:t>
            </a:r>
            <a:r>
              <a:rPr lang="es-ES" sz="1050" dirty="0"/>
              <a:t>, 134(1-2), 57-83.</a:t>
            </a:r>
          </a:p>
          <a:p>
            <a:pPr marL="241300" lvl="0" indent="-215900" algn="l" rtl="0">
              <a:spcBef>
                <a:spcPts val="1000"/>
              </a:spcBef>
              <a:spcAft>
                <a:spcPts val="0"/>
              </a:spcAft>
              <a:buSzPts val="1400"/>
              <a:buChar char="●"/>
            </a:pPr>
            <a:r>
              <a:rPr lang="es-ES" sz="1050" dirty="0"/>
              <a:t>Hinton, G. E., </a:t>
            </a:r>
            <a:r>
              <a:rPr lang="es-ES" sz="1050" dirty="0" err="1"/>
              <a:t>Osindero</a:t>
            </a:r>
            <a:r>
              <a:rPr lang="es-ES" sz="1050" dirty="0"/>
              <a:t>, S., &amp; </a:t>
            </a:r>
            <a:r>
              <a:rPr lang="es-ES" sz="1050" dirty="0" err="1"/>
              <a:t>Teh</a:t>
            </a:r>
            <a:r>
              <a:rPr lang="es-ES" sz="1050" dirty="0"/>
              <a:t>, Y. W. (2006). A </a:t>
            </a:r>
            <a:r>
              <a:rPr lang="es-ES" sz="1050" dirty="0" err="1"/>
              <a:t>fast</a:t>
            </a:r>
            <a:r>
              <a:rPr lang="es-ES" sz="1050" dirty="0"/>
              <a:t> </a:t>
            </a:r>
            <a:r>
              <a:rPr lang="es-ES" sz="1050" dirty="0" err="1"/>
              <a:t>learning</a:t>
            </a:r>
            <a:r>
              <a:rPr lang="es-ES" sz="1050" dirty="0"/>
              <a:t> </a:t>
            </a:r>
            <a:r>
              <a:rPr lang="es-ES" sz="1050" dirty="0" err="1"/>
              <a:t>algorithm</a:t>
            </a:r>
            <a:r>
              <a:rPr lang="es-ES" sz="1050" dirty="0"/>
              <a:t> </a:t>
            </a:r>
            <a:r>
              <a:rPr lang="es-ES" sz="1050" dirty="0" err="1"/>
              <a:t>for</a:t>
            </a:r>
            <a:r>
              <a:rPr lang="es-ES" sz="1050" dirty="0"/>
              <a:t> </a:t>
            </a:r>
            <a:r>
              <a:rPr lang="es-ES" sz="1050" dirty="0" err="1"/>
              <a:t>deep</a:t>
            </a:r>
            <a:r>
              <a:rPr lang="es-ES" sz="1050" dirty="0"/>
              <a:t> </a:t>
            </a:r>
            <a:r>
              <a:rPr lang="es-ES" sz="1050" dirty="0" err="1"/>
              <a:t>belief</a:t>
            </a:r>
            <a:r>
              <a:rPr lang="es-ES" sz="1050" dirty="0"/>
              <a:t> nets. Neural </a:t>
            </a:r>
            <a:r>
              <a:rPr lang="es-ES" sz="1050" dirty="0" err="1"/>
              <a:t>Computation</a:t>
            </a:r>
            <a:r>
              <a:rPr lang="es-ES" sz="1050" dirty="0"/>
              <a:t>, 18(7), 1527-1554.</a:t>
            </a:r>
          </a:p>
          <a:p>
            <a:pPr marL="241300" lvl="0" indent="-215900" algn="l" rtl="0">
              <a:spcBef>
                <a:spcPts val="1000"/>
              </a:spcBef>
              <a:spcAft>
                <a:spcPts val="0"/>
              </a:spcAft>
              <a:buSzPts val="1400"/>
              <a:buChar char="●"/>
            </a:pPr>
            <a:r>
              <a:rPr lang="es-ES" sz="1050" dirty="0" err="1"/>
              <a:t>Krizhevsky</a:t>
            </a:r>
            <a:r>
              <a:rPr lang="es-ES" sz="1050" dirty="0"/>
              <a:t>, A., </a:t>
            </a:r>
            <a:r>
              <a:rPr lang="es-ES" sz="1050" dirty="0" err="1"/>
              <a:t>Sutskever</a:t>
            </a:r>
            <a:r>
              <a:rPr lang="es-ES" sz="1050" dirty="0"/>
              <a:t>, I., &amp; Hinton, G. E. (2012). </a:t>
            </a:r>
            <a:r>
              <a:rPr lang="es-ES" sz="1050" dirty="0" err="1"/>
              <a:t>ImageNet</a:t>
            </a:r>
            <a:r>
              <a:rPr lang="es-ES" sz="1050" dirty="0"/>
              <a:t> </a:t>
            </a:r>
            <a:r>
              <a:rPr lang="es-ES" sz="1050" dirty="0" err="1"/>
              <a:t>classification</a:t>
            </a:r>
            <a:r>
              <a:rPr lang="es-ES" sz="1050" dirty="0"/>
              <a:t> </a:t>
            </a:r>
            <a:r>
              <a:rPr lang="es-ES" sz="1050" dirty="0" err="1"/>
              <a:t>with</a:t>
            </a:r>
            <a:r>
              <a:rPr lang="es-ES" sz="1050" dirty="0"/>
              <a:t> </a:t>
            </a:r>
            <a:r>
              <a:rPr lang="es-ES" sz="1050" dirty="0" err="1"/>
              <a:t>deep</a:t>
            </a:r>
            <a:r>
              <a:rPr lang="es-ES" sz="1050" dirty="0"/>
              <a:t> </a:t>
            </a:r>
            <a:r>
              <a:rPr lang="es-ES" sz="1050" dirty="0" err="1"/>
              <a:t>convolutional</a:t>
            </a:r>
            <a:r>
              <a:rPr lang="es-ES" sz="1050" dirty="0"/>
              <a:t> neural </a:t>
            </a:r>
            <a:r>
              <a:rPr lang="es-ES" sz="1050" dirty="0" err="1"/>
              <a:t>networks</a:t>
            </a:r>
            <a:r>
              <a:rPr lang="es-ES" sz="1050" dirty="0"/>
              <a:t>. </a:t>
            </a:r>
            <a:r>
              <a:rPr lang="es-ES" sz="1050" dirty="0" err="1"/>
              <a:t>Advances</a:t>
            </a:r>
            <a:r>
              <a:rPr lang="es-ES" sz="1050" dirty="0"/>
              <a:t> in Neural </a:t>
            </a:r>
            <a:r>
              <a:rPr lang="es-ES" sz="1050" dirty="0" err="1"/>
              <a:t>Information</a:t>
            </a:r>
            <a:r>
              <a:rPr lang="es-ES" sz="1050" dirty="0"/>
              <a:t> Processing </a:t>
            </a:r>
            <a:r>
              <a:rPr lang="es-ES" sz="1050" dirty="0" err="1"/>
              <a:t>Systems</a:t>
            </a:r>
            <a:r>
              <a:rPr lang="es-ES" sz="1050" dirty="0"/>
              <a:t>, 25, 1097-1105.</a:t>
            </a:r>
          </a:p>
          <a:p>
            <a:pPr marL="241300" lvl="0" indent="-215900" algn="l" rtl="0">
              <a:spcBef>
                <a:spcPts val="1000"/>
              </a:spcBef>
              <a:spcAft>
                <a:spcPts val="0"/>
              </a:spcAft>
              <a:buSzPts val="1400"/>
              <a:buChar char="●"/>
            </a:pPr>
            <a:r>
              <a:rPr lang="es-ES" sz="1050" dirty="0"/>
              <a:t>Silver, D., Huang, A., </a:t>
            </a:r>
            <a:r>
              <a:rPr lang="es-ES" sz="1050" dirty="0" err="1"/>
              <a:t>Maddison</a:t>
            </a:r>
            <a:r>
              <a:rPr lang="es-ES" sz="1050" dirty="0"/>
              <a:t>, C. J., </a:t>
            </a:r>
            <a:r>
              <a:rPr lang="es-ES" sz="1050" dirty="0" err="1"/>
              <a:t>Guez</a:t>
            </a:r>
            <a:r>
              <a:rPr lang="es-ES" sz="1050" dirty="0"/>
              <a:t>, A., </a:t>
            </a:r>
            <a:r>
              <a:rPr lang="es-ES" sz="1050" dirty="0" err="1"/>
              <a:t>Sifre</a:t>
            </a:r>
            <a:r>
              <a:rPr lang="es-ES" sz="1050" dirty="0"/>
              <a:t>, L., van den </a:t>
            </a:r>
            <a:r>
              <a:rPr lang="es-ES" sz="1050" dirty="0" err="1"/>
              <a:t>Driessche</a:t>
            </a:r>
            <a:r>
              <a:rPr lang="es-ES" sz="1050" dirty="0"/>
              <a:t>, G., ... &amp; </a:t>
            </a:r>
            <a:r>
              <a:rPr lang="es-ES" sz="1050" dirty="0" err="1"/>
              <a:t>Hassabis</a:t>
            </a:r>
            <a:r>
              <a:rPr lang="es-ES" sz="1050" dirty="0"/>
              <a:t>, D. (2016). </a:t>
            </a:r>
            <a:r>
              <a:rPr lang="es-ES" sz="1050" dirty="0" err="1"/>
              <a:t>Mastering</a:t>
            </a:r>
            <a:r>
              <a:rPr lang="es-ES" sz="1050" dirty="0"/>
              <a:t> </a:t>
            </a:r>
            <a:r>
              <a:rPr lang="es-ES" sz="1050" dirty="0" err="1"/>
              <a:t>the</a:t>
            </a:r>
            <a:r>
              <a:rPr lang="es-ES" sz="1050" dirty="0"/>
              <a:t> </a:t>
            </a:r>
            <a:r>
              <a:rPr lang="es-ES" sz="1050" dirty="0" err="1"/>
              <a:t>game</a:t>
            </a:r>
            <a:r>
              <a:rPr lang="es-ES" sz="1050" dirty="0"/>
              <a:t> </a:t>
            </a:r>
            <a:r>
              <a:rPr lang="es-ES" sz="1050" dirty="0" err="1"/>
              <a:t>of</a:t>
            </a:r>
            <a:r>
              <a:rPr lang="es-ES" sz="1050" dirty="0"/>
              <a:t> </a:t>
            </a:r>
            <a:r>
              <a:rPr lang="es-ES" sz="1050" dirty="0" err="1"/>
              <a:t>Go</a:t>
            </a:r>
            <a:r>
              <a:rPr lang="es-ES" sz="1050" dirty="0"/>
              <a:t> </a:t>
            </a:r>
            <a:r>
              <a:rPr lang="es-ES" sz="1050" dirty="0" err="1"/>
              <a:t>with</a:t>
            </a:r>
            <a:r>
              <a:rPr lang="es-ES" sz="1050" dirty="0"/>
              <a:t> </a:t>
            </a:r>
            <a:r>
              <a:rPr lang="es-ES" sz="1050" dirty="0" err="1"/>
              <a:t>deep</a:t>
            </a:r>
            <a:r>
              <a:rPr lang="es-ES" sz="1050" dirty="0"/>
              <a:t> neural </a:t>
            </a:r>
            <a:r>
              <a:rPr lang="es-ES" sz="1050" dirty="0" err="1"/>
              <a:t>networks</a:t>
            </a:r>
            <a:r>
              <a:rPr lang="es-ES" sz="1050" dirty="0"/>
              <a:t> and </a:t>
            </a:r>
            <a:r>
              <a:rPr lang="es-ES" sz="1050" dirty="0" err="1"/>
              <a:t>tree</a:t>
            </a:r>
            <a:r>
              <a:rPr lang="es-ES" sz="1050" dirty="0"/>
              <a:t> </a:t>
            </a:r>
            <a:r>
              <a:rPr lang="es-ES" sz="1050" dirty="0" err="1"/>
              <a:t>search</a:t>
            </a:r>
            <a:r>
              <a:rPr lang="es-ES" sz="1050" dirty="0"/>
              <a:t>. </a:t>
            </a:r>
            <a:r>
              <a:rPr lang="es-ES" sz="1050" dirty="0" err="1"/>
              <a:t>Nature</a:t>
            </a:r>
            <a:r>
              <a:rPr lang="es-ES" sz="1050" dirty="0"/>
              <a:t>, 529(7587), 484-489.</a:t>
            </a:r>
          </a:p>
          <a:p>
            <a:pPr marL="241300" lvl="0" indent="-215900" algn="l" rtl="0">
              <a:spcBef>
                <a:spcPts val="1000"/>
              </a:spcBef>
              <a:spcAft>
                <a:spcPts val="0"/>
              </a:spcAft>
              <a:buSzPts val="1400"/>
              <a:buChar char="●"/>
            </a:pPr>
            <a:r>
              <a:rPr lang="es-ES" sz="1050" dirty="0"/>
              <a:t>Brown, T., Mann, B., Ryder, N., </a:t>
            </a:r>
            <a:r>
              <a:rPr lang="es-ES" sz="1050" dirty="0" err="1"/>
              <a:t>Subbiah</a:t>
            </a:r>
            <a:r>
              <a:rPr lang="es-ES" sz="1050" dirty="0"/>
              <a:t>, M., Kaplan, J. D., </a:t>
            </a:r>
            <a:r>
              <a:rPr lang="es-ES" sz="1050" dirty="0" err="1"/>
              <a:t>Dhariwal</a:t>
            </a:r>
            <a:r>
              <a:rPr lang="es-ES" sz="1050" dirty="0"/>
              <a:t>, P., ... &amp; </a:t>
            </a:r>
            <a:r>
              <a:rPr lang="es-ES" sz="1050" dirty="0" err="1"/>
              <a:t>Amodei</a:t>
            </a:r>
            <a:r>
              <a:rPr lang="es-ES" sz="1050" dirty="0"/>
              <a:t>, D. (2020). </a:t>
            </a:r>
            <a:r>
              <a:rPr lang="es-ES" sz="1050" dirty="0" err="1"/>
              <a:t>Language</a:t>
            </a:r>
            <a:r>
              <a:rPr lang="es-ES" sz="1050" dirty="0"/>
              <a:t> </a:t>
            </a:r>
            <a:r>
              <a:rPr lang="es-ES" sz="1050" dirty="0" err="1"/>
              <a:t>models</a:t>
            </a:r>
            <a:r>
              <a:rPr lang="es-ES" sz="1050" dirty="0"/>
              <a:t> are </a:t>
            </a:r>
            <a:r>
              <a:rPr lang="es-ES" sz="1050" dirty="0" err="1"/>
              <a:t>few-shot</a:t>
            </a:r>
            <a:r>
              <a:rPr lang="es-ES" sz="1050" dirty="0"/>
              <a:t> </a:t>
            </a:r>
            <a:r>
              <a:rPr lang="es-ES" sz="1050" dirty="0" err="1"/>
              <a:t>learners</a:t>
            </a:r>
            <a:r>
              <a:rPr lang="es-ES" sz="1050" dirty="0"/>
              <a:t>. </a:t>
            </a:r>
            <a:r>
              <a:rPr lang="es-ES" sz="1050" dirty="0" err="1"/>
              <a:t>Advances</a:t>
            </a:r>
            <a:r>
              <a:rPr lang="es-ES" sz="1050" dirty="0"/>
              <a:t> in Neural </a:t>
            </a:r>
            <a:r>
              <a:rPr lang="es-ES" sz="1050" dirty="0" err="1"/>
              <a:t>Information</a:t>
            </a:r>
            <a:r>
              <a:rPr lang="es-ES" sz="1050" dirty="0"/>
              <a:t> Processing </a:t>
            </a:r>
            <a:r>
              <a:rPr lang="es-ES" sz="1050" dirty="0" err="1"/>
              <a:t>Systems</a:t>
            </a:r>
            <a:r>
              <a:rPr lang="es-ES" sz="1050" dirty="0"/>
              <a:t>, 33, 1877-1901.</a:t>
            </a:r>
          </a:p>
          <a:p>
            <a:pPr marL="241300" lvl="0" indent="-215900" algn="l" rtl="0">
              <a:spcBef>
                <a:spcPts val="1000"/>
              </a:spcBef>
              <a:spcAft>
                <a:spcPts val="0"/>
              </a:spcAft>
              <a:buSzPts val="1400"/>
              <a:buChar char="●"/>
            </a:pPr>
            <a:r>
              <a:rPr lang="es-ES" sz="1050" dirty="0" err="1"/>
              <a:t>OpenAI</a:t>
            </a:r>
            <a:r>
              <a:rPr lang="es-ES" sz="1050" dirty="0"/>
              <a:t>. (2023). GPT-4 </a:t>
            </a:r>
            <a:r>
              <a:rPr lang="es-ES" sz="1050" dirty="0" err="1"/>
              <a:t>Technical</a:t>
            </a:r>
            <a:r>
              <a:rPr lang="es-ES" sz="1050" dirty="0"/>
              <a:t> </a:t>
            </a:r>
            <a:r>
              <a:rPr lang="es-ES" sz="1050" dirty="0" err="1"/>
              <a:t>Report</a:t>
            </a:r>
            <a:r>
              <a:rPr lang="es-ES" sz="1050" dirty="0"/>
              <a:t>. </a:t>
            </a:r>
            <a:r>
              <a:rPr lang="es-ES" sz="1050" dirty="0" err="1"/>
              <a:t>OpenAI</a:t>
            </a:r>
            <a:r>
              <a:rPr lang="es-ES" sz="1050" dirty="0"/>
              <a:t>. https://cdn.openai.com/papers/gpt-4.pdf</a:t>
            </a:r>
          </a:p>
          <a:p>
            <a:pPr marL="241300" lvl="0" indent="-215900" algn="l" rtl="0">
              <a:spcBef>
                <a:spcPts val="1000"/>
              </a:spcBef>
              <a:spcAft>
                <a:spcPts val="0"/>
              </a:spcAft>
              <a:buSzPts val="1400"/>
              <a:buChar char="●"/>
            </a:pPr>
            <a:endParaRPr lang="es-ES" sz="1000" dirty="0"/>
          </a:p>
          <a:p>
            <a:pPr marL="241300" lvl="0" indent="-215900" algn="l" rtl="0">
              <a:spcBef>
                <a:spcPts val="1000"/>
              </a:spcBef>
              <a:spcAft>
                <a:spcPts val="0"/>
              </a:spcAft>
              <a:buSzPts val="1400"/>
              <a:buChar char="●"/>
            </a:pPr>
            <a:endParaRPr lang="es-ES" sz="1000" dirty="0"/>
          </a:p>
          <a:p>
            <a:pPr marL="241300" lvl="0" indent="-215900" algn="l" rtl="0">
              <a:spcBef>
                <a:spcPts val="1000"/>
              </a:spcBef>
              <a:spcAft>
                <a:spcPts val="0"/>
              </a:spcAft>
              <a:buSzPts val="1400"/>
              <a:buChar char="●"/>
            </a:pPr>
            <a:endParaRPr dirty="0"/>
          </a:p>
        </p:txBody>
      </p:sp>
    </p:spTree>
    <p:extLst>
      <p:ext uri="{BB962C8B-B14F-4D97-AF65-F5344CB8AC3E}">
        <p14:creationId xmlns:p14="http://schemas.microsoft.com/office/powerpoint/2010/main" val="133556758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inteligencia artificial es un campo de la ciencia relacionado con la creación de computadoras y máquinas que pueden razonar, aprender y actuar de una manera que normalmente requeriría inteligencia humana o que involucra datos cuya escala excede lo que los humanos pueden analizar. </a:t>
            </a:r>
          </a:p>
          <a:p>
            <a:pPr marL="0" lvl="0" indent="0" algn="ctr" rtl="0">
              <a:spcBef>
                <a:spcPts val="0"/>
              </a:spcBef>
              <a:spcAft>
                <a:spcPts val="0"/>
              </a:spcAft>
              <a:buNone/>
            </a:pPr>
            <a:endParaRPr lang="es-ES" dirty="0"/>
          </a:p>
          <a:p>
            <a:pPr marL="0" lvl="0" indent="0" algn="ctr" rtl="0">
              <a:spcBef>
                <a:spcPts val="0"/>
              </a:spcBef>
              <a:spcAft>
                <a:spcPts val="0"/>
              </a:spcAft>
              <a:buNone/>
            </a:pPr>
            <a:r>
              <a:rPr lang="es-ES" dirty="0"/>
              <a:t>. </a:t>
            </a:r>
            <a:endParaRPr dirty="0"/>
          </a:p>
        </p:txBody>
      </p:sp>
      <p:sp>
        <p:nvSpPr>
          <p:cNvPr id="225" name="Google Shape;225;p37"/>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¿Qué es?</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25406" y="2230863"/>
            <a:ext cx="1173900" cy="102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dk1"/>
                </a:solidFill>
                <a:effectLst>
                  <a:outerShdw blurRad="38100" dist="38100" dir="2700000" algn="tl">
                    <a:srgbClr val="000000">
                      <a:alpha val="43137"/>
                    </a:srgbClr>
                  </a:outerShdw>
                </a:effectLst>
                <a:latin typeface="Teko Medium"/>
                <a:ea typeface="Teko Medium"/>
                <a:cs typeface="Teko Medium"/>
                <a:sym typeface="Teko Medium"/>
              </a:rPr>
              <a:t>AI</a:t>
            </a:r>
            <a:endParaRPr sz="8000" dirty="0">
              <a:solidFill>
                <a:schemeClr val="dk1"/>
              </a:solidFill>
              <a:effectLst>
                <a:outerShdw blurRad="38100" dist="38100" dir="2700000" algn="tl">
                  <a:srgbClr val="000000">
                    <a:alpha val="43137"/>
                  </a:srgbClr>
                </a:outerShdw>
              </a:effectLst>
              <a:latin typeface="Teko Medium"/>
              <a:ea typeface="Teko Medium"/>
              <a:cs typeface="Teko Medium"/>
              <a:sym typeface="Teko Medium"/>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858406" y="1342847"/>
            <a:ext cx="2641500" cy="11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Cómo funciona</a:t>
            </a:r>
            <a:endParaRPr dirty="0"/>
          </a:p>
        </p:txBody>
      </p:sp>
      <p:pic>
        <p:nvPicPr>
          <p:cNvPr id="272" name="Google Shape;272;p41"/>
          <p:cNvPicPr preferRelativeResize="0"/>
          <p:nvPr/>
        </p:nvPicPr>
        <p:blipFill rotWithShape="1">
          <a:blip r:embed="rId3">
            <a:alphaModFix/>
          </a:blip>
          <a:srcRect l="13703" t="-15380" r="25010"/>
          <a:stretch/>
        </p:blipFill>
        <p:spPr>
          <a:xfrm flipH="1">
            <a:off x="3734098" y="-791175"/>
            <a:ext cx="5604302" cy="5934676"/>
          </a:xfrm>
          <a:prstGeom prst="rect">
            <a:avLst/>
          </a:prstGeom>
          <a:noFill/>
          <a:ln>
            <a:noFill/>
          </a:ln>
        </p:spPr>
      </p:pic>
      <p:sp>
        <p:nvSpPr>
          <p:cNvPr id="273" name="Google Shape;273;p41"/>
          <p:cNvSpPr txBox="1">
            <a:spLocks noGrp="1"/>
          </p:cNvSpPr>
          <p:nvPr>
            <p:ph type="subTitle" idx="1"/>
          </p:nvPr>
        </p:nvSpPr>
        <p:spPr>
          <a:xfrm>
            <a:off x="720000" y="2111475"/>
            <a:ext cx="2545714" cy="2349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El principio central gira en torno a los datos. Los sistemas de IA aprenden y mejoran a través de la exposición a grandes cantidades de datos, lo que permite identificar patrones y relaciones que las personas pueden pasar por alto.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572128" y="3862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effectLst>
                  <a:outerShdw blurRad="38100" dist="38100" dir="2700000" algn="tl">
                    <a:srgbClr val="000000">
                      <a:alpha val="43137"/>
                    </a:srgbClr>
                  </a:outerShdw>
                </a:effectLst>
              </a:rPr>
              <a:t>Etapas</a:t>
            </a:r>
            <a:endParaRPr dirty="0">
              <a:effectLst>
                <a:outerShdw blurRad="38100" dist="38100" dir="2700000" algn="tl">
                  <a:srgbClr val="000000">
                    <a:alpha val="43137"/>
                  </a:srgbClr>
                </a:outerShdw>
              </a:effectLst>
            </a:endParaRPr>
          </a:p>
        </p:txBody>
      </p:sp>
      <p:sp>
        <p:nvSpPr>
          <p:cNvPr id="248" name="Google Shape;248;p40"/>
          <p:cNvSpPr txBox="1">
            <a:spLocks noGrp="1"/>
          </p:cNvSpPr>
          <p:nvPr>
            <p:ph type="subTitle" idx="6"/>
          </p:nvPr>
        </p:nvSpPr>
        <p:spPr>
          <a:xfrm>
            <a:off x="4612216" y="1967196"/>
            <a:ext cx="2336400" cy="5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Teoría de la mente</a:t>
            </a:r>
            <a:endParaRPr dirty="0"/>
          </a:p>
        </p:txBody>
      </p:sp>
      <p:sp>
        <p:nvSpPr>
          <p:cNvPr id="249" name="Google Shape;249;p40"/>
          <p:cNvSpPr txBox="1">
            <a:spLocks noGrp="1"/>
          </p:cNvSpPr>
          <p:nvPr>
            <p:ph type="subTitle" idx="1"/>
          </p:nvPr>
        </p:nvSpPr>
        <p:spPr>
          <a:xfrm>
            <a:off x="112781" y="1967196"/>
            <a:ext cx="2336400" cy="5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Máquinas Reactivas</a:t>
            </a:r>
            <a:endParaRPr dirty="0"/>
          </a:p>
        </p:txBody>
      </p:sp>
      <p:sp>
        <p:nvSpPr>
          <p:cNvPr id="250" name="Google Shape;250;p40"/>
          <p:cNvSpPr txBox="1">
            <a:spLocks noGrp="1"/>
          </p:cNvSpPr>
          <p:nvPr>
            <p:ph type="subTitle" idx="2"/>
          </p:nvPr>
        </p:nvSpPr>
        <p:spPr>
          <a:xfrm>
            <a:off x="171340" y="2491402"/>
            <a:ext cx="23364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 </a:t>
            </a:r>
            <a:r>
              <a:rPr lang="en-US" dirty="0" err="1"/>
              <a:t>limitada</a:t>
            </a:r>
            <a:r>
              <a:rPr lang="en-US" dirty="0"/>
              <a:t> que solo </a:t>
            </a:r>
            <a:r>
              <a:rPr lang="en-US" dirty="0" err="1"/>
              <a:t>reacciona</a:t>
            </a:r>
            <a:r>
              <a:rPr lang="en-US" dirty="0"/>
              <a:t> a </a:t>
            </a:r>
            <a:r>
              <a:rPr lang="en-US" dirty="0" err="1"/>
              <a:t>diferentes</a:t>
            </a:r>
            <a:r>
              <a:rPr lang="en-US" dirty="0"/>
              <a:t> </a:t>
            </a:r>
            <a:r>
              <a:rPr lang="en-US" dirty="0" err="1"/>
              <a:t>tipos</a:t>
            </a:r>
            <a:r>
              <a:rPr lang="en-US" dirty="0"/>
              <a:t> de </a:t>
            </a:r>
            <a:r>
              <a:rPr lang="en-US" dirty="0" err="1"/>
              <a:t>estímulos</a:t>
            </a:r>
            <a:r>
              <a:rPr lang="en-US" dirty="0"/>
              <a:t> </a:t>
            </a:r>
            <a:r>
              <a:rPr lang="en-US" dirty="0" err="1"/>
              <a:t>basados</a:t>
            </a:r>
            <a:r>
              <a:rPr lang="en-US" dirty="0"/>
              <a:t> </a:t>
            </a:r>
            <a:r>
              <a:rPr lang="en-US" dirty="0" err="1"/>
              <a:t>en</a:t>
            </a:r>
            <a:r>
              <a:rPr lang="en-US" dirty="0"/>
              <a:t> </a:t>
            </a:r>
            <a:r>
              <a:rPr lang="en-US" dirty="0" err="1"/>
              <a:t>reglas</a:t>
            </a:r>
            <a:r>
              <a:rPr lang="en-US" dirty="0"/>
              <a:t> </a:t>
            </a:r>
            <a:r>
              <a:rPr lang="en-US" dirty="0" err="1"/>
              <a:t>preprogramadas</a:t>
            </a:r>
            <a:endParaRPr dirty="0"/>
          </a:p>
        </p:txBody>
      </p:sp>
      <p:sp>
        <p:nvSpPr>
          <p:cNvPr id="251" name="Google Shape;251;p40"/>
          <p:cNvSpPr txBox="1">
            <a:spLocks noGrp="1"/>
          </p:cNvSpPr>
          <p:nvPr>
            <p:ph type="subTitle" idx="3"/>
          </p:nvPr>
        </p:nvSpPr>
        <p:spPr>
          <a:xfrm>
            <a:off x="2377256" y="3734725"/>
            <a:ext cx="23364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Puede usar la memoria para mejorar con el tiempo mediante el entrenamiento con datos nuevos</a:t>
            </a:r>
            <a:endParaRPr dirty="0"/>
          </a:p>
        </p:txBody>
      </p:sp>
      <p:sp>
        <p:nvSpPr>
          <p:cNvPr id="252" name="Google Shape;252;p40"/>
          <p:cNvSpPr txBox="1">
            <a:spLocks noGrp="1"/>
          </p:cNvSpPr>
          <p:nvPr>
            <p:ph type="subTitle" idx="4"/>
          </p:nvPr>
        </p:nvSpPr>
        <p:spPr>
          <a:xfrm>
            <a:off x="4662936" y="2410135"/>
            <a:ext cx="23364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El término hace referencia a la IA que puede emular la mente humana</a:t>
            </a:r>
            <a:endParaRPr dirty="0"/>
          </a:p>
        </p:txBody>
      </p:sp>
      <p:sp>
        <p:nvSpPr>
          <p:cNvPr id="253" name="Google Shape;253;p40"/>
          <p:cNvSpPr txBox="1">
            <a:spLocks noGrp="1"/>
          </p:cNvSpPr>
          <p:nvPr>
            <p:ph type="subTitle" idx="5"/>
          </p:nvPr>
        </p:nvSpPr>
        <p:spPr>
          <a:xfrm>
            <a:off x="2377256" y="3130171"/>
            <a:ext cx="2336400" cy="5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Memoria limitada</a:t>
            </a:r>
            <a:endParaRPr dirty="0"/>
          </a:p>
        </p:txBody>
      </p:sp>
      <p:sp>
        <p:nvSpPr>
          <p:cNvPr id="254" name="Google Shape;254;p40"/>
          <p:cNvSpPr/>
          <p:nvPr/>
        </p:nvSpPr>
        <p:spPr>
          <a:xfrm>
            <a:off x="572128" y="1186332"/>
            <a:ext cx="13884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2851256" y="2341933"/>
            <a:ext cx="13884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034994" y="1186333"/>
            <a:ext cx="13884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40"/>
          <p:cNvGrpSpPr/>
          <p:nvPr/>
        </p:nvGrpSpPr>
        <p:grpSpPr>
          <a:xfrm>
            <a:off x="5548321" y="1249553"/>
            <a:ext cx="361747" cy="586959"/>
            <a:chOff x="2691555" y="2884503"/>
            <a:chExt cx="215044" cy="348924"/>
          </a:xfrm>
        </p:grpSpPr>
        <p:sp>
          <p:nvSpPr>
            <p:cNvPr id="258" name="Google Shape;258;p40"/>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40"/>
          <p:cNvSpPr/>
          <p:nvPr/>
        </p:nvSpPr>
        <p:spPr>
          <a:xfrm>
            <a:off x="3259724" y="2412286"/>
            <a:ext cx="571464" cy="57269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2" name="Google Shape;262;p40"/>
          <p:cNvGrpSpPr/>
          <p:nvPr/>
        </p:nvGrpSpPr>
        <p:grpSpPr>
          <a:xfrm>
            <a:off x="1095517" y="1249553"/>
            <a:ext cx="488045" cy="563732"/>
            <a:chOff x="1331406" y="1513361"/>
            <a:chExt cx="301784" cy="348607"/>
          </a:xfrm>
        </p:grpSpPr>
        <p:sp>
          <p:nvSpPr>
            <p:cNvPr id="263" name="Google Shape;263;p40"/>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55;p40">
            <a:extLst>
              <a:ext uri="{FF2B5EF4-FFF2-40B4-BE49-F238E27FC236}">
                <a16:creationId xmlns:a16="http://schemas.microsoft.com/office/drawing/2014/main" id="{6A2627BD-72E5-8765-B688-86C01BBBAF09}"/>
              </a:ext>
            </a:extLst>
          </p:cNvPr>
          <p:cNvSpPr/>
          <p:nvPr/>
        </p:nvSpPr>
        <p:spPr>
          <a:xfrm>
            <a:off x="6999336" y="2554464"/>
            <a:ext cx="13884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3;p40">
            <a:extLst>
              <a:ext uri="{FF2B5EF4-FFF2-40B4-BE49-F238E27FC236}">
                <a16:creationId xmlns:a16="http://schemas.microsoft.com/office/drawing/2014/main" id="{56ABA06C-432C-2EAE-CECD-878B2527A0C6}"/>
              </a:ext>
            </a:extLst>
          </p:cNvPr>
          <p:cNvSpPr txBox="1">
            <a:spLocks/>
          </p:cNvSpPr>
          <p:nvPr/>
        </p:nvSpPr>
        <p:spPr>
          <a:xfrm>
            <a:off x="6545796" y="3269361"/>
            <a:ext cx="2336400"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Teko Medium"/>
                <a:ea typeface="Teko Medium"/>
                <a:cs typeface="Teko Medium"/>
                <a:sym typeface="Teko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MX" dirty="0"/>
              <a:t>A</a:t>
            </a:r>
            <a:r>
              <a:rPr lang="en-US" dirty="0"/>
              <a:t>utoconocimiento</a:t>
            </a:r>
          </a:p>
        </p:txBody>
      </p:sp>
      <p:sp>
        <p:nvSpPr>
          <p:cNvPr id="7" name="Google Shape;251;p40">
            <a:extLst>
              <a:ext uri="{FF2B5EF4-FFF2-40B4-BE49-F238E27FC236}">
                <a16:creationId xmlns:a16="http://schemas.microsoft.com/office/drawing/2014/main" id="{F5AAEE5C-D12B-2EA7-96C3-1981A8DD4178}"/>
              </a:ext>
            </a:extLst>
          </p:cNvPr>
          <p:cNvSpPr txBox="1">
            <a:spLocks/>
          </p:cNvSpPr>
          <p:nvPr/>
        </p:nvSpPr>
        <p:spPr>
          <a:xfrm>
            <a:off x="6423394" y="3647002"/>
            <a:ext cx="2683773" cy="11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chemeClr val="dk1"/>
              </a:buClr>
              <a:buSzPts val="1400"/>
              <a:buFont typeface="Nanum Gothic Coding"/>
              <a:buNone/>
              <a:defRPr sz="1400" b="0" i="0" u="none" strike="noStrike" cap="none">
                <a:solidFill>
                  <a:schemeClr val="dk1"/>
                </a:solidFill>
                <a:latin typeface="Nanum Gothic Coding"/>
                <a:ea typeface="Nanum Gothic Coding"/>
                <a:cs typeface="Nanum Gothic Coding"/>
                <a:sym typeface="Nanum Gothic Coding"/>
              </a:defRPr>
            </a:lvl9pPr>
          </a:lstStyle>
          <a:p>
            <a:pPr marL="0" indent="0"/>
            <a:r>
              <a:rPr lang="es-ES" dirty="0"/>
              <a:t>Describe una máquina mítica que tiene conocimiento de su propia existencia y tiene las capacidades intelectuales y emocionales de un ser humano</a:t>
            </a:r>
            <a:endParaRPr lang="en-US" dirty="0"/>
          </a:p>
        </p:txBody>
      </p:sp>
      <p:grpSp>
        <p:nvGrpSpPr>
          <p:cNvPr id="8" name="Google Shape;10592;p77">
            <a:extLst>
              <a:ext uri="{FF2B5EF4-FFF2-40B4-BE49-F238E27FC236}">
                <a16:creationId xmlns:a16="http://schemas.microsoft.com/office/drawing/2014/main" id="{FDA94009-9604-FAC4-F4F2-C4079CB3ADAF}"/>
              </a:ext>
            </a:extLst>
          </p:cNvPr>
          <p:cNvGrpSpPr/>
          <p:nvPr/>
        </p:nvGrpSpPr>
        <p:grpSpPr>
          <a:xfrm>
            <a:off x="7512075" y="2676419"/>
            <a:ext cx="362922" cy="469490"/>
            <a:chOff x="3086313" y="2877049"/>
            <a:chExt cx="320143" cy="392581"/>
          </a:xfrm>
        </p:grpSpPr>
        <p:sp>
          <p:nvSpPr>
            <p:cNvPr id="9" name="Google Shape;10593;p77">
              <a:extLst>
                <a:ext uri="{FF2B5EF4-FFF2-40B4-BE49-F238E27FC236}">
                  <a16:creationId xmlns:a16="http://schemas.microsoft.com/office/drawing/2014/main" id="{089F130A-DC1E-8BE9-67B1-19DABC63FFC7}"/>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Google Shape;10594;p77">
              <a:extLst>
                <a:ext uri="{FF2B5EF4-FFF2-40B4-BE49-F238E27FC236}">
                  <a16:creationId xmlns:a16="http://schemas.microsoft.com/office/drawing/2014/main" id="{BFD0A8D3-D85C-E1B0-6BD3-DF98C47AA74D}"/>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Google Shape;10595;p77">
              <a:extLst>
                <a:ext uri="{FF2B5EF4-FFF2-40B4-BE49-F238E27FC236}">
                  <a16:creationId xmlns:a16="http://schemas.microsoft.com/office/drawing/2014/main" id="{E84C6800-AA5C-5DC5-6B25-BEC6D706FF19}"/>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Google Shape;10596;p77">
              <a:extLst>
                <a:ext uri="{FF2B5EF4-FFF2-40B4-BE49-F238E27FC236}">
                  <a16:creationId xmlns:a16="http://schemas.microsoft.com/office/drawing/2014/main" id="{C484F46D-B2C2-216B-EF94-16B2980446F0}"/>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Google Shape;10597;p77">
              <a:extLst>
                <a:ext uri="{FF2B5EF4-FFF2-40B4-BE49-F238E27FC236}">
                  <a16:creationId xmlns:a16="http://schemas.microsoft.com/office/drawing/2014/main" id="{F8D33EC2-21CF-54DF-E509-782FAC5A6067}"/>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Google Shape;10598;p77">
              <a:extLst>
                <a:ext uri="{FF2B5EF4-FFF2-40B4-BE49-F238E27FC236}">
                  <a16:creationId xmlns:a16="http://schemas.microsoft.com/office/drawing/2014/main" id="{56FFDE86-26B8-2DA6-F03A-7E98C5313DFC}"/>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Google Shape;10599;p77">
              <a:extLst>
                <a:ext uri="{FF2B5EF4-FFF2-40B4-BE49-F238E27FC236}">
                  <a16:creationId xmlns:a16="http://schemas.microsoft.com/office/drawing/2014/main" id="{DBBEDFA8-ADAF-0FE8-7488-FD8CF6542438}"/>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Google Shape;10600;p77">
              <a:extLst>
                <a:ext uri="{FF2B5EF4-FFF2-40B4-BE49-F238E27FC236}">
                  <a16:creationId xmlns:a16="http://schemas.microsoft.com/office/drawing/2014/main" id="{9AA82CC7-A1F4-6A2E-A17A-86B03F98CC6C}"/>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Google Shape;10601;p77">
              <a:extLst>
                <a:ext uri="{FF2B5EF4-FFF2-40B4-BE49-F238E27FC236}">
                  <a16:creationId xmlns:a16="http://schemas.microsoft.com/office/drawing/2014/main" id="{64F556F5-5D34-C222-6127-8BB29F76F2FA}"/>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Google Shape;10602;p77">
              <a:extLst>
                <a:ext uri="{FF2B5EF4-FFF2-40B4-BE49-F238E27FC236}">
                  <a16:creationId xmlns:a16="http://schemas.microsoft.com/office/drawing/2014/main" id="{9218E580-3698-5584-2399-41347C2A6B66}"/>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Google Shape;10603;p77">
              <a:extLst>
                <a:ext uri="{FF2B5EF4-FFF2-40B4-BE49-F238E27FC236}">
                  <a16:creationId xmlns:a16="http://schemas.microsoft.com/office/drawing/2014/main" id="{C951B95F-E729-2732-FD7B-2E6EDB5ACB80}"/>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Google Shape;10604;p77">
              <a:extLst>
                <a:ext uri="{FF2B5EF4-FFF2-40B4-BE49-F238E27FC236}">
                  <a16:creationId xmlns:a16="http://schemas.microsoft.com/office/drawing/2014/main" id="{28936CE8-AACA-A67D-EC50-47E698597A7F}"/>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720000" y="445025"/>
            <a:ext cx="2341200" cy="1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Modelos de entrenamiento </a:t>
            </a:r>
            <a:endParaRPr dirty="0"/>
          </a:p>
        </p:txBody>
      </p:sp>
      <p:sp>
        <p:nvSpPr>
          <p:cNvPr id="241" name="Google Shape;241;p39"/>
          <p:cNvSpPr txBox="1">
            <a:spLocks noGrp="1"/>
          </p:cNvSpPr>
          <p:nvPr>
            <p:ph type="body" idx="1"/>
          </p:nvPr>
        </p:nvSpPr>
        <p:spPr>
          <a:xfrm>
            <a:off x="719999" y="1628225"/>
            <a:ext cx="4344919" cy="29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El aprendizaje automático es un subconjunto de la inteligencia artificial que usa algoritmos para entrenar datos y obtener resultados.</a:t>
            </a:r>
          </a:p>
          <a:p>
            <a:pPr marL="0" lvl="0" indent="0" algn="l" rtl="0">
              <a:spcBef>
                <a:spcPts val="0"/>
              </a:spcBef>
              <a:spcAft>
                <a:spcPts val="0"/>
              </a:spcAft>
              <a:buNone/>
            </a:pPr>
            <a:endParaRPr lang="es-ES" dirty="0">
              <a:solidFill>
                <a:schemeClr val="dk1"/>
              </a:solidFill>
            </a:endParaRPr>
          </a:p>
          <a:p>
            <a:pPr marL="0" lvl="0" indent="0" algn="l" rtl="0">
              <a:spcBef>
                <a:spcPts val="0"/>
              </a:spcBef>
              <a:spcAft>
                <a:spcPts val="0"/>
              </a:spcAft>
              <a:buNone/>
            </a:pPr>
            <a:r>
              <a:rPr lang="es-ES" dirty="0">
                <a:solidFill>
                  <a:schemeClr val="dk1"/>
                </a:solidFill>
              </a:rPr>
              <a:t>A grandes rasgos, suelen usarse tres tipos de modelos de aprendizaje en el aprendizaje automático:</a:t>
            </a:r>
          </a:p>
          <a:p>
            <a:pPr marL="0" lvl="0" indent="0" algn="l" rtl="0">
              <a:spcBef>
                <a:spcPts val="0"/>
              </a:spcBef>
              <a:spcAft>
                <a:spcPts val="0"/>
              </a:spcAft>
              <a:buNone/>
            </a:pPr>
            <a:endParaRPr lang="es-ES" dirty="0">
              <a:solidFill>
                <a:schemeClr val="dk1"/>
              </a:solidFill>
            </a:endParaRPr>
          </a:p>
          <a:p>
            <a:pPr marL="285750" indent="-285750"/>
            <a:r>
              <a:rPr lang="es-ES" dirty="0"/>
              <a:t>Aprendizaje Supervisado</a:t>
            </a:r>
          </a:p>
          <a:p>
            <a:pPr marL="285750" indent="-285750"/>
            <a:r>
              <a:rPr lang="es-ES" dirty="0">
                <a:solidFill>
                  <a:schemeClr val="dk1"/>
                </a:solidFill>
              </a:rPr>
              <a:t>Aprendi</a:t>
            </a:r>
            <a:r>
              <a:rPr lang="es-ES" dirty="0"/>
              <a:t>zaje No Supervisado</a:t>
            </a:r>
          </a:p>
          <a:p>
            <a:pPr marL="285750" indent="-285750"/>
            <a:r>
              <a:rPr lang="es-ES" dirty="0">
                <a:solidFill>
                  <a:schemeClr val="dk1"/>
                </a:solidFill>
              </a:rPr>
              <a:t>Ap</a:t>
            </a:r>
            <a:r>
              <a:rPr lang="es-ES" dirty="0"/>
              <a:t>rendizaje Por Refuerzo</a:t>
            </a:r>
            <a:endParaRPr lang="es-ES" dirty="0">
              <a:solidFill>
                <a:schemeClr val="dk1"/>
              </a:solidFill>
            </a:endParaRPr>
          </a:p>
        </p:txBody>
      </p:sp>
      <p:pic>
        <p:nvPicPr>
          <p:cNvPr id="242" name="Google Shape;242;p39"/>
          <p:cNvPicPr preferRelativeResize="0"/>
          <p:nvPr/>
        </p:nvPicPr>
        <p:blipFill rotWithShape="1">
          <a:blip r:embed="rId3">
            <a:alphaModFix/>
          </a:blip>
          <a:srcRect l="53294" t="13158" r="11837" b="13165"/>
          <a:stretch/>
        </p:blipFill>
        <p:spPr>
          <a:xfrm>
            <a:off x="4934753" y="574375"/>
            <a:ext cx="3494146" cy="39947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8"/>
          <p:cNvSpPr txBox="1">
            <a:spLocks noGrp="1"/>
          </p:cNvSpPr>
          <p:nvPr>
            <p:ph type="title"/>
          </p:nvPr>
        </p:nvSpPr>
        <p:spPr>
          <a:xfrm>
            <a:off x="720000" y="2361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Tipos de redes neuronales más comunes</a:t>
            </a:r>
            <a:endParaRPr dirty="0">
              <a:effectLst>
                <a:outerShdw blurRad="38100" dist="38100" dir="2700000" algn="tl">
                  <a:srgbClr val="000000">
                    <a:alpha val="43137"/>
                  </a:srgbClr>
                </a:outerShdw>
              </a:effectLst>
            </a:endParaRPr>
          </a:p>
        </p:txBody>
      </p:sp>
      <p:sp>
        <p:nvSpPr>
          <p:cNvPr id="604" name="Google Shape;604;p58"/>
          <p:cNvSpPr txBox="1">
            <a:spLocks noGrp="1"/>
          </p:cNvSpPr>
          <p:nvPr>
            <p:ph type="subTitle" idx="4294967295"/>
          </p:nvPr>
        </p:nvSpPr>
        <p:spPr>
          <a:xfrm>
            <a:off x="715100" y="3169025"/>
            <a:ext cx="1643100" cy="484800"/>
          </a:xfrm>
          <a:prstGeom prst="rect">
            <a:avLst/>
          </a:prstGeom>
          <a:solidFill>
            <a:schemeClr val="lt1"/>
          </a:solidFill>
          <a:ln>
            <a:noFill/>
          </a:ln>
          <a:effectLst>
            <a:outerShdw blurRad="57150" dist="38100" dir="9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Teko Medium"/>
                <a:ea typeface="Teko Medium"/>
                <a:cs typeface="Teko Medium"/>
                <a:sym typeface="Teko Medium"/>
              </a:rPr>
              <a:t>Prealimentadas</a:t>
            </a:r>
            <a:endParaRPr sz="2400" dirty="0">
              <a:latin typeface="Teko Medium"/>
              <a:ea typeface="Teko Medium"/>
              <a:cs typeface="Teko Medium"/>
              <a:sym typeface="Teko Medium"/>
            </a:endParaRPr>
          </a:p>
        </p:txBody>
      </p:sp>
      <p:sp>
        <p:nvSpPr>
          <p:cNvPr id="605" name="Google Shape;605;p58"/>
          <p:cNvSpPr txBox="1">
            <a:spLocks noGrp="1"/>
          </p:cNvSpPr>
          <p:nvPr>
            <p:ph type="subTitle" idx="4294967295"/>
          </p:nvPr>
        </p:nvSpPr>
        <p:spPr>
          <a:xfrm>
            <a:off x="264182" y="3752756"/>
            <a:ext cx="2544935" cy="1263832"/>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dirty="0">
                <a:effectLst/>
                <a:latin typeface="Nanum Gothic Coding" panose="020B0604020202020204" charset="-127"/>
                <a:ea typeface="Nanum Gothic Coding" panose="020B0604020202020204" charset="-127"/>
                <a:cs typeface="Teko Medium" panose="020B0604020202020204" charset="0"/>
              </a:rPr>
              <a:t>Los datos fluyen en una dirección a través de capas de neuronas artificiales hasta que se obtiene el resultado</a:t>
            </a:r>
            <a:endParaRPr sz="1100" dirty="0">
              <a:latin typeface="Nanum Gothic Coding" panose="020B0604020202020204" charset="-127"/>
              <a:ea typeface="Nanum Gothic Coding" panose="020B0604020202020204" charset="-127"/>
              <a:cs typeface="Teko Medium" panose="020B0604020202020204" charset="0"/>
            </a:endParaRPr>
          </a:p>
        </p:txBody>
      </p:sp>
      <p:sp>
        <p:nvSpPr>
          <p:cNvPr id="606" name="Google Shape;606;p58"/>
          <p:cNvSpPr txBox="1">
            <a:spLocks noGrp="1"/>
          </p:cNvSpPr>
          <p:nvPr>
            <p:ph type="subTitle" idx="4294967295"/>
          </p:nvPr>
        </p:nvSpPr>
        <p:spPr>
          <a:xfrm>
            <a:off x="1411225" y="1163741"/>
            <a:ext cx="1643100" cy="484800"/>
          </a:xfrm>
          <a:prstGeom prst="rect">
            <a:avLst/>
          </a:prstGeom>
          <a:solidFill>
            <a:schemeClr val="lt1"/>
          </a:solidFill>
          <a:ln>
            <a:noFill/>
          </a:ln>
          <a:effectLst>
            <a:outerShdw blurRad="57150" dist="38100" dir="9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Teko Medium"/>
                <a:ea typeface="Teko Medium"/>
                <a:cs typeface="Teko Medium"/>
                <a:sym typeface="Teko Medium"/>
              </a:rPr>
              <a:t>Recurrentes</a:t>
            </a:r>
            <a:endParaRPr sz="2400" baseline="-25000" dirty="0">
              <a:latin typeface="Teko Medium"/>
              <a:ea typeface="Teko Medium"/>
              <a:cs typeface="Teko Medium"/>
              <a:sym typeface="Teko Medium"/>
            </a:endParaRPr>
          </a:p>
        </p:txBody>
      </p:sp>
      <p:sp>
        <p:nvSpPr>
          <p:cNvPr id="607" name="Google Shape;607;p58"/>
          <p:cNvSpPr txBox="1">
            <a:spLocks noGrp="1"/>
          </p:cNvSpPr>
          <p:nvPr>
            <p:ph type="subTitle" idx="4294967295"/>
          </p:nvPr>
        </p:nvSpPr>
        <p:spPr>
          <a:xfrm>
            <a:off x="960207" y="1647186"/>
            <a:ext cx="2544935" cy="914701"/>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t>Suelen usar datos de series temporales o datos que involucran secuencias</a:t>
            </a:r>
            <a:endParaRPr dirty="0"/>
          </a:p>
        </p:txBody>
      </p:sp>
      <p:sp>
        <p:nvSpPr>
          <p:cNvPr id="608" name="Google Shape;608;p58"/>
          <p:cNvSpPr txBox="1">
            <a:spLocks noGrp="1"/>
          </p:cNvSpPr>
          <p:nvPr>
            <p:ph type="subTitle" idx="4294967295"/>
          </p:nvPr>
        </p:nvSpPr>
        <p:spPr>
          <a:xfrm>
            <a:off x="3750350" y="2438178"/>
            <a:ext cx="1643200" cy="1215647"/>
          </a:xfrm>
          <a:prstGeom prst="rect">
            <a:avLst/>
          </a:prstGeom>
          <a:solidFill>
            <a:schemeClr val="lt1"/>
          </a:solidFill>
          <a:ln>
            <a:noFill/>
          </a:ln>
          <a:effectLst>
            <a:outerShdw blurRad="57150" dist="38100" dir="9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Teko Medium"/>
                <a:ea typeface="Teko Medium"/>
                <a:cs typeface="Teko Medium"/>
                <a:sym typeface="Teko Medium"/>
              </a:rPr>
              <a:t>Memoria a largo/corto plazo</a:t>
            </a:r>
            <a:endParaRPr sz="2400" dirty="0">
              <a:latin typeface="Teko Medium"/>
              <a:ea typeface="Teko Medium"/>
              <a:cs typeface="Teko Medium"/>
              <a:sym typeface="Teko Medium"/>
            </a:endParaRPr>
          </a:p>
        </p:txBody>
      </p:sp>
      <p:sp>
        <p:nvSpPr>
          <p:cNvPr id="609" name="Google Shape;609;p58"/>
          <p:cNvSpPr txBox="1">
            <a:spLocks noGrp="1"/>
          </p:cNvSpPr>
          <p:nvPr>
            <p:ph type="subTitle" idx="4294967295"/>
          </p:nvPr>
        </p:nvSpPr>
        <p:spPr>
          <a:xfrm>
            <a:off x="3579736" y="3679485"/>
            <a:ext cx="1984428" cy="1017949"/>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dirty="0">
                <a:latin typeface="Nanum Gothic Coding" panose="020B0604020202020204" charset="-127"/>
                <a:ea typeface="Nanum Gothic Coding" panose="020B0604020202020204" charset="-127"/>
              </a:rPr>
              <a:t>Pu</a:t>
            </a:r>
            <a:r>
              <a:rPr lang="es-MX" dirty="0">
                <a:effectLst/>
                <a:latin typeface="Nanum Gothic Coding" panose="020B0604020202020204" charset="-127"/>
                <a:ea typeface="Nanum Gothic Coding" panose="020B0604020202020204" charset="-127"/>
              </a:rPr>
              <a:t>ede usar memoria para "recordar" lo que sucedió en capas anteriores.</a:t>
            </a:r>
            <a:endParaRPr sz="1100" dirty="0">
              <a:latin typeface="Nanum Gothic Coding" panose="020B0604020202020204" charset="-127"/>
              <a:ea typeface="Nanum Gothic Coding" panose="020B0604020202020204" charset="-127"/>
            </a:endParaRPr>
          </a:p>
        </p:txBody>
      </p:sp>
      <p:sp>
        <p:nvSpPr>
          <p:cNvPr id="610" name="Google Shape;610;p58"/>
          <p:cNvSpPr txBox="1">
            <a:spLocks noGrp="1"/>
          </p:cNvSpPr>
          <p:nvPr>
            <p:ph type="subTitle" idx="4294967295"/>
          </p:nvPr>
        </p:nvSpPr>
        <p:spPr>
          <a:xfrm>
            <a:off x="6675099" y="2938437"/>
            <a:ext cx="1748901" cy="715388"/>
          </a:xfrm>
          <a:prstGeom prst="rect">
            <a:avLst/>
          </a:prstGeom>
          <a:solidFill>
            <a:schemeClr val="lt1"/>
          </a:solidFill>
          <a:ln>
            <a:noFill/>
          </a:ln>
          <a:effectLst>
            <a:outerShdw blurRad="57150" dist="38100" dir="9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Teko Medium"/>
                <a:ea typeface="Teko Medium"/>
                <a:cs typeface="Teko Medium"/>
                <a:sym typeface="Teko Medium"/>
              </a:rPr>
              <a:t>Generativas Adversarias</a:t>
            </a:r>
            <a:endParaRPr sz="2400" dirty="0">
              <a:latin typeface="Teko Medium"/>
              <a:ea typeface="Teko Medium"/>
              <a:cs typeface="Teko Medium"/>
              <a:sym typeface="Teko Medium"/>
            </a:endParaRPr>
          </a:p>
        </p:txBody>
      </p:sp>
      <p:sp>
        <p:nvSpPr>
          <p:cNvPr id="611" name="Google Shape;611;p58"/>
          <p:cNvSpPr txBox="1">
            <a:spLocks noGrp="1"/>
          </p:cNvSpPr>
          <p:nvPr>
            <p:ph type="subTitle" idx="4294967295"/>
          </p:nvPr>
        </p:nvSpPr>
        <p:spPr>
          <a:xfrm>
            <a:off x="6289719" y="3653825"/>
            <a:ext cx="2519660" cy="1053931"/>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dirty="0">
                <a:latin typeface="Nanum Gothic Coding" panose="020B0604020202020204" charset="-127"/>
                <a:ea typeface="Nanum Gothic Coding" panose="020B0604020202020204" charset="-127"/>
              </a:rPr>
              <a:t>S</a:t>
            </a:r>
            <a:r>
              <a:rPr lang="es-MX" dirty="0">
                <a:effectLst/>
                <a:latin typeface="Nanum Gothic Coding" panose="020B0604020202020204" charset="-127"/>
                <a:ea typeface="Nanum Gothic Coding" panose="020B0604020202020204" charset="-127"/>
              </a:rPr>
              <a:t>e usan dos redes neuronales que compiten entre sí en un juego que mejora la exactitud del resultado</a:t>
            </a:r>
            <a:endParaRPr sz="1100" dirty="0">
              <a:latin typeface="Nanum Gothic Coding" panose="020B0604020202020204" charset="-127"/>
              <a:ea typeface="Nanum Gothic Coding" panose="020B0604020202020204" charset="-127"/>
            </a:endParaRPr>
          </a:p>
        </p:txBody>
      </p:sp>
      <p:sp>
        <p:nvSpPr>
          <p:cNvPr id="612" name="Google Shape;612;p58"/>
          <p:cNvSpPr txBox="1">
            <a:spLocks noGrp="1"/>
          </p:cNvSpPr>
          <p:nvPr>
            <p:ph type="subTitle" idx="4294967295"/>
          </p:nvPr>
        </p:nvSpPr>
        <p:spPr>
          <a:xfrm>
            <a:off x="6045924" y="1100740"/>
            <a:ext cx="1748901" cy="548503"/>
          </a:xfrm>
          <a:prstGeom prst="rect">
            <a:avLst/>
          </a:prstGeom>
          <a:solidFill>
            <a:schemeClr val="lt1"/>
          </a:solidFill>
          <a:ln>
            <a:noFill/>
          </a:ln>
          <a:effectLst>
            <a:outerShdw blurRad="57150" dist="38100" dir="9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Teko Medium"/>
                <a:ea typeface="Teko Medium"/>
                <a:cs typeface="Teko Medium"/>
                <a:sym typeface="Teko Medium"/>
              </a:rPr>
              <a:t>Convolucionales</a:t>
            </a:r>
            <a:endParaRPr sz="2400" dirty="0">
              <a:latin typeface="Teko Medium"/>
              <a:ea typeface="Teko Medium"/>
              <a:cs typeface="Teko Medium"/>
              <a:sym typeface="Teko Medium"/>
            </a:endParaRPr>
          </a:p>
        </p:txBody>
      </p:sp>
      <p:sp>
        <p:nvSpPr>
          <p:cNvPr id="613" name="Google Shape;613;p58"/>
          <p:cNvSpPr txBox="1">
            <a:spLocks noGrp="1"/>
          </p:cNvSpPr>
          <p:nvPr>
            <p:ph type="subTitle" idx="4294967295"/>
          </p:nvPr>
        </p:nvSpPr>
        <p:spPr>
          <a:xfrm>
            <a:off x="5664133" y="1612230"/>
            <a:ext cx="2519660" cy="82594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dirty="0">
                <a:latin typeface="Nanum Gothic Coding" panose="020B0604020202020204" charset="-127"/>
                <a:ea typeface="Nanum Gothic Coding" panose="020B0604020202020204" charset="-127"/>
              </a:rPr>
              <a:t>S</a:t>
            </a:r>
            <a:r>
              <a:rPr lang="es-MX" dirty="0">
                <a:effectLst/>
                <a:latin typeface="Nanum Gothic Coding" panose="020B0604020202020204" charset="-127"/>
                <a:ea typeface="Nanum Gothic Coding" panose="020B0604020202020204" charset="-127"/>
              </a:rPr>
              <a:t>uelen usarse en el reconocimiento de imágenes y emplean varias capas distintas</a:t>
            </a:r>
            <a:endParaRPr sz="1100" dirty="0">
              <a:latin typeface="Nanum Gothic Coding" panose="020B0604020202020204" charset="-127"/>
              <a:ea typeface="Nanum Gothic Coding" panose="020B0604020202020204" charset="-127"/>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Beneficios</a:t>
            </a:r>
            <a:endParaRPr dirty="0"/>
          </a:p>
        </p:txBody>
      </p:sp>
      <p:sp>
        <p:nvSpPr>
          <p:cNvPr id="564" name="Google Shape;564;p57"/>
          <p:cNvSpPr txBox="1">
            <a:spLocks noGrp="1"/>
          </p:cNvSpPr>
          <p:nvPr>
            <p:ph type="subTitle" idx="1"/>
          </p:nvPr>
        </p:nvSpPr>
        <p:spPr>
          <a:xfrm>
            <a:off x="508318" y="1648025"/>
            <a:ext cx="2867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Automatización</a:t>
            </a:r>
            <a:endParaRPr dirty="0"/>
          </a:p>
        </p:txBody>
      </p:sp>
      <p:sp>
        <p:nvSpPr>
          <p:cNvPr id="565" name="Google Shape;565;p57"/>
          <p:cNvSpPr txBox="1">
            <a:spLocks noGrp="1"/>
          </p:cNvSpPr>
          <p:nvPr>
            <p:ph type="subTitle" idx="2"/>
          </p:nvPr>
        </p:nvSpPr>
        <p:spPr>
          <a:xfrm>
            <a:off x="429491" y="2128675"/>
            <a:ext cx="3157608"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Puede automatizar flujos de trabajo y procesos, o trabajar de forma independiente y autónoma de un equipo humano. </a:t>
            </a:r>
            <a:endParaRPr dirty="0"/>
          </a:p>
        </p:txBody>
      </p:sp>
      <p:sp>
        <p:nvSpPr>
          <p:cNvPr id="566" name="Google Shape;566;p57"/>
          <p:cNvSpPr txBox="1">
            <a:spLocks noGrp="1"/>
          </p:cNvSpPr>
          <p:nvPr>
            <p:ph type="subTitle" idx="3"/>
          </p:nvPr>
        </p:nvSpPr>
        <p:spPr>
          <a:xfrm>
            <a:off x="5806279" y="1970820"/>
            <a:ext cx="3157608"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Puede eliminar errores manuales en el procesamiento de datos, las estadísticas, el ensamblaje en la fabricación, etc.</a:t>
            </a:r>
            <a:endParaRPr strike="sngStrike" dirty="0"/>
          </a:p>
        </p:txBody>
      </p:sp>
      <p:sp>
        <p:nvSpPr>
          <p:cNvPr id="567" name="Google Shape;567;p57"/>
          <p:cNvSpPr txBox="1">
            <a:spLocks noGrp="1"/>
          </p:cNvSpPr>
          <p:nvPr>
            <p:ph type="subTitle" idx="4"/>
          </p:nvPr>
        </p:nvSpPr>
        <p:spPr>
          <a:xfrm>
            <a:off x="719999" y="3803375"/>
            <a:ext cx="2867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Puede procesar más información con más rapidez que un ser humano.</a:t>
            </a:r>
            <a:endParaRPr lang="en-US" dirty="0"/>
          </a:p>
        </p:txBody>
      </p:sp>
      <p:sp>
        <p:nvSpPr>
          <p:cNvPr id="568" name="Google Shape;568;p57"/>
          <p:cNvSpPr txBox="1">
            <a:spLocks noGrp="1"/>
          </p:cNvSpPr>
          <p:nvPr>
            <p:ph type="subTitle" idx="5"/>
          </p:nvPr>
        </p:nvSpPr>
        <p:spPr>
          <a:xfrm>
            <a:off x="5723152" y="3662262"/>
            <a:ext cx="3323863"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No tienen limitaciones en términos de horarios, necesidad de descansar ni ningún otro factor que pueda interrumpir la labor de un ser humano.</a:t>
            </a:r>
            <a:endParaRPr dirty="0"/>
          </a:p>
        </p:txBody>
      </p:sp>
      <p:sp>
        <p:nvSpPr>
          <p:cNvPr id="569" name="Google Shape;569;p57"/>
          <p:cNvSpPr txBox="1">
            <a:spLocks noGrp="1"/>
          </p:cNvSpPr>
          <p:nvPr>
            <p:ph type="subTitle" idx="6"/>
          </p:nvPr>
        </p:nvSpPr>
        <p:spPr>
          <a:xfrm>
            <a:off x="719999" y="3230675"/>
            <a:ext cx="2867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Rápidez y Precisión</a:t>
            </a:r>
            <a:endParaRPr dirty="0"/>
          </a:p>
        </p:txBody>
      </p:sp>
      <p:sp>
        <p:nvSpPr>
          <p:cNvPr id="570" name="Google Shape;570;p57"/>
          <p:cNvSpPr txBox="1">
            <a:spLocks noGrp="1"/>
          </p:cNvSpPr>
          <p:nvPr>
            <p:ph type="subTitle" idx="7"/>
          </p:nvPr>
        </p:nvSpPr>
        <p:spPr>
          <a:xfrm>
            <a:off x="5795890" y="1447977"/>
            <a:ext cx="3012137"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Reducción de Errores Humanos</a:t>
            </a:r>
            <a:endParaRPr dirty="0"/>
          </a:p>
        </p:txBody>
      </p:sp>
      <p:sp>
        <p:nvSpPr>
          <p:cNvPr id="571" name="Google Shape;571;p57"/>
          <p:cNvSpPr txBox="1">
            <a:spLocks noGrp="1"/>
          </p:cNvSpPr>
          <p:nvPr>
            <p:ph type="subTitle" idx="8"/>
          </p:nvPr>
        </p:nvSpPr>
        <p:spPr>
          <a:xfrm>
            <a:off x="5849959" y="3193114"/>
            <a:ext cx="2867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Disponibilidad Infinita</a:t>
            </a:r>
            <a:endParaRPr dirty="0"/>
          </a:p>
        </p:txBody>
      </p:sp>
      <p:sp>
        <p:nvSpPr>
          <p:cNvPr id="572" name="Google Shape;572;p57"/>
          <p:cNvSpPr/>
          <p:nvPr/>
        </p:nvSpPr>
        <p:spPr>
          <a:xfrm>
            <a:off x="3587100" y="1555975"/>
            <a:ext cx="8037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4919454" y="1414862"/>
            <a:ext cx="8037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3587100" y="3230675"/>
            <a:ext cx="8037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4919454" y="3089562"/>
            <a:ext cx="803700" cy="7134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57"/>
          <p:cNvGrpSpPr/>
          <p:nvPr/>
        </p:nvGrpSpPr>
        <p:grpSpPr>
          <a:xfrm>
            <a:off x="5139683" y="3281971"/>
            <a:ext cx="363243" cy="328585"/>
            <a:chOff x="2633105" y="2431859"/>
            <a:chExt cx="363243" cy="328585"/>
          </a:xfrm>
        </p:grpSpPr>
        <p:sp>
          <p:nvSpPr>
            <p:cNvPr id="577" name="Google Shape;577;p57"/>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57"/>
          <p:cNvSpPr/>
          <p:nvPr/>
        </p:nvSpPr>
        <p:spPr>
          <a:xfrm>
            <a:off x="3806948" y="3406671"/>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5140427" y="1590299"/>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57"/>
          <p:cNvGrpSpPr/>
          <p:nvPr/>
        </p:nvGrpSpPr>
        <p:grpSpPr>
          <a:xfrm>
            <a:off x="3805618" y="1701212"/>
            <a:ext cx="366664" cy="366981"/>
            <a:chOff x="2185372" y="1957799"/>
            <a:chExt cx="366664" cy="366981"/>
          </a:xfrm>
        </p:grpSpPr>
        <p:sp>
          <p:nvSpPr>
            <p:cNvPr id="588" name="Google Shape;588;p57"/>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6" name="Google Shape;596;p57"/>
          <p:cNvCxnSpPr>
            <a:stCxn id="572" idx="0"/>
            <a:endCxn id="573" idx="1"/>
          </p:cNvCxnSpPr>
          <p:nvPr/>
        </p:nvCxnSpPr>
        <p:spPr>
          <a:xfrm rot="16200000" flipH="1">
            <a:off x="4346408" y="1198516"/>
            <a:ext cx="215587" cy="930504"/>
          </a:xfrm>
          <a:prstGeom prst="bentConnector4">
            <a:avLst>
              <a:gd name="adj1" fmla="val -106036"/>
              <a:gd name="adj2" fmla="val 71593"/>
            </a:avLst>
          </a:prstGeom>
          <a:noFill/>
          <a:ln w="19050" cap="flat" cmpd="sng">
            <a:solidFill>
              <a:schemeClr val="lt1"/>
            </a:solidFill>
            <a:prstDash val="dot"/>
            <a:round/>
            <a:headEnd type="none" w="med" len="med"/>
            <a:tailEnd type="none" w="med" len="med"/>
          </a:ln>
        </p:spPr>
      </p:cxnSp>
      <p:cxnSp>
        <p:nvCxnSpPr>
          <p:cNvPr id="597" name="Google Shape;597;p57"/>
          <p:cNvCxnSpPr>
            <a:stCxn id="573" idx="2"/>
            <a:endCxn id="574" idx="0"/>
          </p:cNvCxnSpPr>
          <p:nvPr/>
        </p:nvCxnSpPr>
        <p:spPr>
          <a:xfrm rot="5400000">
            <a:off x="4103921" y="2013291"/>
            <a:ext cx="1102413" cy="1332354"/>
          </a:xfrm>
          <a:prstGeom prst="bentConnector3">
            <a:avLst>
              <a:gd name="adj1" fmla="val 50000"/>
            </a:avLst>
          </a:prstGeom>
          <a:noFill/>
          <a:ln w="19050" cap="flat" cmpd="sng">
            <a:solidFill>
              <a:schemeClr val="lt1"/>
            </a:solidFill>
            <a:prstDash val="dot"/>
            <a:round/>
            <a:headEnd type="none" w="med" len="med"/>
            <a:tailEnd type="none" w="med" len="med"/>
          </a:ln>
        </p:spPr>
      </p:cxnSp>
      <p:cxnSp>
        <p:nvCxnSpPr>
          <p:cNvPr id="598" name="Google Shape;598;p57"/>
          <p:cNvCxnSpPr>
            <a:stCxn id="574" idx="2"/>
            <a:endCxn id="575" idx="2"/>
          </p:cNvCxnSpPr>
          <p:nvPr/>
        </p:nvCxnSpPr>
        <p:spPr>
          <a:xfrm rot="5400000" flipH="1" flipV="1">
            <a:off x="4584570" y="3207342"/>
            <a:ext cx="141113" cy="1332354"/>
          </a:xfrm>
          <a:prstGeom prst="bentConnector3">
            <a:avLst>
              <a:gd name="adj1" fmla="val -161998"/>
            </a:avLst>
          </a:prstGeom>
          <a:noFill/>
          <a:ln w="19050" cap="flat" cmpd="sng">
            <a:solidFill>
              <a:schemeClr val="lt1"/>
            </a:solidFill>
            <a:prstDash val="dot"/>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FE5A0-CDFE-611F-79A4-F142A2F309E3}"/>
              </a:ext>
            </a:extLst>
          </p:cNvPr>
          <p:cNvSpPr>
            <a:spLocks noGrp="1"/>
          </p:cNvSpPr>
          <p:nvPr>
            <p:ph type="title"/>
          </p:nvPr>
        </p:nvSpPr>
        <p:spPr>
          <a:xfrm>
            <a:off x="2391900" y="1397718"/>
            <a:ext cx="4360200" cy="841800"/>
          </a:xfrm>
        </p:spPr>
        <p:txBody>
          <a:bodyPr/>
          <a:lstStyle/>
          <a:p>
            <a:r>
              <a:rPr lang="es-MX" sz="7200" dirty="0">
                <a:effectLst>
                  <a:outerShdw blurRad="38100" dist="38100" dir="2700000" algn="tl">
                    <a:srgbClr val="000000">
                      <a:alpha val="43137"/>
                    </a:srgbClr>
                  </a:outerShdw>
                </a:effectLst>
              </a:rPr>
              <a:t>Línea de Tiempo</a:t>
            </a:r>
            <a:endParaRPr lang="en-US" sz="7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3238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1493</Words>
  <Application>Microsoft Office PowerPoint</Application>
  <PresentationFormat>Presentación en pantalla (16:9)</PresentationFormat>
  <Paragraphs>117</Paragraphs>
  <Slides>28</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Nunito Light</vt:lpstr>
      <vt:lpstr>Nanum Gothic Coding</vt:lpstr>
      <vt:lpstr>Bebas Neue</vt:lpstr>
      <vt:lpstr>Arial</vt:lpstr>
      <vt:lpstr>Teko Medium</vt:lpstr>
      <vt:lpstr>Indian AI Tech Project Proposal by Slidesgo</vt:lpstr>
      <vt:lpstr>Inteligencia Artificial</vt:lpstr>
      <vt:lpstr>01</vt:lpstr>
      <vt:lpstr>¿Qué es?</vt:lpstr>
      <vt:lpstr>Cómo funciona</vt:lpstr>
      <vt:lpstr>Etapas</vt:lpstr>
      <vt:lpstr>Modelos de entrenamiento </vt:lpstr>
      <vt:lpstr>Tipos de redes neuronales más comunes</vt:lpstr>
      <vt:lpstr>Beneficios</vt:lpstr>
      <vt:lpstr>Línea de Tiempo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 </vt:lpstr>
      <vt:lpstr>Bibliografía</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Jesus Alcaraz</dc:creator>
  <cp:lastModifiedBy>Jesus Alcaraz</cp:lastModifiedBy>
  <cp:revision>1</cp:revision>
  <dcterms:modified xsi:type="dcterms:W3CDTF">2025-02-04T14:43:56Z</dcterms:modified>
</cp:coreProperties>
</file>